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</p:sldMasterIdLst>
  <p:notesMasterIdLst>
    <p:notesMasterId r:id="rId23"/>
  </p:notesMasterIdLst>
  <p:handoutMasterIdLst>
    <p:handoutMasterId r:id="rId24"/>
  </p:handoutMasterIdLst>
  <p:sldIdLst>
    <p:sldId id="774" r:id="rId2"/>
    <p:sldId id="779" r:id="rId3"/>
    <p:sldId id="797" r:id="rId4"/>
    <p:sldId id="794" r:id="rId5"/>
    <p:sldId id="795" r:id="rId6"/>
    <p:sldId id="751" r:id="rId7"/>
    <p:sldId id="796" r:id="rId8"/>
    <p:sldId id="775" r:id="rId9"/>
    <p:sldId id="776" r:id="rId10"/>
    <p:sldId id="798" r:id="rId11"/>
    <p:sldId id="793" r:id="rId12"/>
    <p:sldId id="780" r:id="rId13"/>
    <p:sldId id="782" r:id="rId14"/>
    <p:sldId id="753" r:id="rId15"/>
    <p:sldId id="777" r:id="rId16"/>
    <p:sldId id="783" r:id="rId17"/>
    <p:sldId id="784" r:id="rId18"/>
    <p:sldId id="785" r:id="rId19"/>
    <p:sldId id="786" r:id="rId20"/>
    <p:sldId id="788" r:id="rId21"/>
    <p:sldId id="789" r:id="rId22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36E8"/>
    <a:srgbClr val="1B82E8"/>
    <a:srgbClr val="919EBF"/>
    <a:srgbClr val="91B3BF"/>
    <a:srgbClr val="5885BF"/>
    <a:srgbClr val="147A11"/>
    <a:srgbClr val="1E390C"/>
    <a:srgbClr val="FFF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89" autoAdjust="0"/>
  </p:normalViewPr>
  <p:slideViewPr>
    <p:cSldViewPr>
      <p:cViewPr varScale="1">
        <p:scale>
          <a:sx n="93" d="100"/>
          <a:sy n="93" d="100"/>
        </p:scale>
        <p:origin x="-1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3837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484962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Equivalent</a:t>
            </a:r>
            <a:r>
              <a:rPr lang="en-US" baseline="0" dirty="0" smtClean="0"/>
              <a:t> to about 9hrs integration on each spot in the sky</a:t>
            </a:r>
          </a:p>
          <a:p>
            <a:r>
              <a:rPr lang="en-US" baseline="0" dirty="0" smtClean="0"/>
              <a:t>Or about 32 million T measurements for each beam on the sky</a:t>
            </a:r>
          </a:p>
          <a:p>
            <a:r>
              <a:rPr lang="en-US" baseline="0" dirty="0" smtClean="0"/>
              <a:t>&gt;8 sigma detection of CMB lensing</a:t>
            </a:r>
          </a:p>
          <a:p>
            <a:r>
              <a:rPr lang="en-US" baseline="0" dirty="0" smtClean="0"/>
              <a:t>First detection of 8</a:t>
            </a:r>
            <a:r>
              <a:rPr lang="en-US" baseline="30000" dirty="0" smtClean="0"/>
              <a:t>th</a:t>
            </a:r>
            <a:r>
              <a:rPr lang="en-US" baseline="0" dirty="0" smtClean="0"/>
              <a:t> and 9</a:t>
            </a:r>
            <a:r>
              <a:rPr lang="en-US" baseline="30000" dirty="0" smtClean="0"/>
              <a:t>th</a:t>
            </a:r>
            <a:r>
              <a:rPr lang="en-US" baseline="0" dirty="0" smtClean="0"/>
              <a:t> acoustic peaks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Optical counterparts first found on July 14, 2008!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Note the results of XDCP…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Optical counterparts first found on July 14, 2008!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0528-5300  4.3x10^14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0600-5249  8.9x10^14</a:t>
            </a: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0509-5342  8.1x10^14</a:t>
            </a:r>
          </a:p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eb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B327-7358-4C41-A3EB-9252E7D3C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7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6293D-023D-B242-BE99-745E7B694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6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071E3-6AE4-6948-8DD6-50533BA25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56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AC2DD-41F2-4343-8576-9C66BCC2E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9B018-6950-1F48-97BC-A2255AD31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8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11D8A-36C0-4A49-8E5E-7B8D19352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1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F80C-3848-8E49-91B0-7675960E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3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B63C7-0FA0-B644-9FD1-8DA63E3F1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42A6C-DD80-CF44-BCEA-9C659F502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B6BCC-6FC5-1841-8720-9809E6367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C607D-D7DE-AF45-BADA-66A401CA2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0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679CE-5F43-A649-8C50-EC7407661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5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28. November 2012</a:t>
            </a:r>
            <a:endParaRPr lang="en-US" dirty="0"/>
          </a:p>
        </p:txBody>
      </p:sp>
      <p:sp>
        <p:nvSpPr>
          <p:cNvPr id="565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245225"/>
            <a:ext cx="487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565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5225"/>
            <a:ext cx="1447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26FA5E5D-A372-FE4D-A95C-4C43D723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2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12" charset="-52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12" charset="-52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12" charset="-52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12" charset="-52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charset="0"/>
        <a:buChar char="n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ebdings" charset="0"/>
        <a:buChar char="n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charset="0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ebdings" charset="0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charset="0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pitchFamily="-112" charset="2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pitchFamily="-112" charset="2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pitchFamily="-112" charset="2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pitchFamily="-112" charset="2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3.png"/><Relationship Id="rId5" Type="http://schemas.openxmlformats.org/officeDocument/2006/relationships/image" Target="../media/image7.jpeg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well_364-C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4142" r="1321" b="23439"/>
          <a:stretch/>
        </p:blipFill>
        <p:spPr>
          <a:xfrm>
            <a:off x="1676400" y="1686127"/>
            <a:ext cx="5943600" cy="4562273"/>
          </a:xfrm>
          <a:prstGeom prst="rect">
            <a:avLst/>
          </a:prstGeom>
          <a:solidFill>
            <a:srgbClr val="FFFFFF"/>
          </a:solidFill>
          <a:ln>
            <a:solidFill>
              <a:srgbClr val="009999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dirty="0" smtClean="0"/>
              <a:t>SPT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685800"/>
          </a:xfrm>
        </p:spPr>
        <p:txBody>
          <a:bodyPr/>
          <a:lstStyle/>
          <a:p>
            <a:r>
              <a:rPr lang="en-US" sz="2000" dirty="0" smtClean="0"/>
              <a:t>Bolometer time stream: ~10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 T measurements/s integrated over 4 years with ~65% efficiency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Mohr - eROSITA CWG Meeting - LMU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0357-C669-194A-A3F7-083C1DA7E1D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7" descr="lowell_364-SPTsca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2" b="28566"/>
          <a:stretch/>
        </p:blipFill>
        <p:spPr>
          <a:xfrm>
            <a:off x="914400" y="1524000"/>
            <a:ext cx="7389487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488734" y="3722066"/>
            <a:ext cx="3881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Story et al 2012 </a:t>
            </a:r>
            <a:r>
              <a:rPr lang="en-US" sz="2000" dirty="0" err="1" smtClean="0"/>
              <a:t>astro-ph</a:t>
            </a:r>
            <a:r>
              <a:rPr lang="en-US" sz="2000" dirty="0" smtClean="0"/>
              <a:t>/1210.7231</a:t>
            </a:r>
            <a:endParaRPr lang="en-US" sz="2000" dirty="0"/>
          </a:p>
        </p:txBody>
      </p:sp>
      <p:pic>
        <p:nvPicPr>
          <p:cNvPr id="10" name="Picture 5" descr="ScienceL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2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4F80C-3848-8E49-91B0-7675960E39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Calibration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8077200" cy="4114800"/>
          </a:xfrm>
        </p:spPr>
        <p:txBody>
          <a:bodyPr/>
          <a:lstStyle/>
          <a:p>
            <a:r>
              <a:rPr lang="en-US" sz="2000" dirty="0" err="1" smtClean="0"/>
              <a:t>eROSITA</a:t>
            </a:r>
            <a:r>
              <a:rPr lang="en-US" sz="2000" dirty="0" smtClean="0"/>
              <a:t> selection is described by the properties of the Lx-mass relation over the full range of the survey</a:t>
            </a:r>
          </a:p>
          <a:p>
            <a:endParaRPr lang="en-US" sz="2000" dirty="0"/>
          </a:p>
          <a:p>
            <a:r>
              <a:rPr lang="en-US" sz="2000" dirty="0" smtClean="0"/>
              <a:t>We have to find a way to </a:t>
            </a:r>
            <a:r>
              <a:rPr lang="en-US" sz="2000" dirty="0" err="1" smtClean="0"/>
              <a:t>parametrize</a:t>
            </a:r>
            <a:r>
              <a:rPr lang="en-US" sz="2000" dirty="0" smtClean="0"/>
              <a:t> this relation</a:t>
            </a:r>
          </a:p>
          <a:p>
            <a:pPr lvl="1"/>
            <a:r>
              <a:rPr lang="en-US" sz="1600" dirty="0" smtClean="0"/>
              <a:t>Power law/broken power law?  Redshift evolution?  Character of scatter?</a:t>
            </a:r>
          </a:p>
          <a:p>
            <a:pPr lvl="1"/>
            <a:endParaRPr lang="en-US" sz="1600" dirty="0"/>
          </a:p>
          <a:p>
            <a:r>
              <a:rPr lang="en-US" sz="2000" dirty="0" smtClean="0"/>
              <a:t>Then we have to use empirical mass measurements to constrain these parameters</a:t>
            </a:r>
          </a:p>
          <a:p>
            <a:endParaRPr lang="en-US" sz="2000" dirty="0"/>
          </a:p>
          <a:p>
            <a:r>
              <a:rPr lang="en-US" sz="2000" dirty="0" smtClean="0"/>
              <a:t>Because mass measurements themselves and survey selection effects are cosmology dependent, the mass calibration must be done together with the cosmological study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4F80C-3848-8E49-91B0-7675960E39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60325" y="76200"/>
            <a:ext cx="1006475" cy="1143000"/>
            <a:chOff x="8001000" y="1447800"/>
            <a:chExt cx="1006239" cy="1143000"/>
          </a:xfrm>
        </p:grpSpPr>
        <p:pic>
          <p:nvPicPr>
            <p:cNvPr id="9" name="Picture 2" descr="ka_h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8" r="22632"/>
            <a:stretch>
              <a:fillRect/>
            </a:stretch>
          </p:blipFill>
          <p:spPr bwMode="auto">
            <a:xfrm>
              <a:off x="8001000" y="1447800"/>
              <a:ext cx="924560" cy="1143000"/>
            </a:xfrm>
            <a:prstGeom prst="rect">
              <a:avLst/>
            </a:prstGeom>
            <a:noFill/>
            <a:ln w="19050">
              <a:solidFill>
                <a:srgbClr val="009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22"/>
            <p:cNvSpPr txBox="1">
              <a:spLocks noChangeArrowheads="1"/>
            </p:cNvSpPr>
            <p:nvPr/>
          </p:nvSpPr>
          <p:spPr bwMode="auto">
            <a:xfrm>
              <a:off x="8458200" y="1447800"/>
              <a:ext cx="549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600">
                  <a:solidFill>
                    <a:srgbClr val="FF0000"/>
                  </a:solidFill>
                  <a:latin typeface="Times New Roman" charset="0"/>
                </a:rPr>
                <a:t>e-ROSITA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90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315200" cy="762000"/>
          </a:xfrm>
        </p:spPr>
        <p:txBody>
          <a:bodyPr/>
          <a:lstStyle/>
          <a:p>
            <a:r>
              <a:rPr lang="en-US" dirty="0" smtClean="0"/>
              <a:t>The SPT Experience:  Mass</a:t>
            </a:r>
            <a:r>
              <a:rPr lang="en-US" dirty="0" smtClean="0"/>
              <a:t>-Observable 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SPT clusters are selected by S/N or </a:t>
            </a:r>
            <a:r>
              <a:rPr lang="en-US" sz="2400" dirty="0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/>
              <a:t>- therefore to do cosmology we must understand the </a:t>
            </a:r>
            <a:r>
              <a:rPr lang="en-US" sz="2400" dirty="0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/>
              <a:t>-mass relation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Power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law: 3 </a:t>
            </a:r>
            <a:r>
              <a:rPr lang="en-US" sz="2000" dirty="0" err="1" smtClean="0">
                <a:latin typeface="Arial" charset="0"/>
                <a:ea typeface="ＭＳ Ｐゴシック" charset="0"/>
              </a:rPr>
              <a:t>params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plus log-normal intrinsic scatter </a:t>
            </a:r>
          </a:p>
          <a:p>
            <a:pPr lvl="1"/>
            <a:endParaRPr lang="en-US" sz="2000" dirty="0" smtClean="0">
              <a:latin typeface="Arial" charset="0"/>
              <a:ea typeface="ＭＳ Ｐゴシック" charset="0"/>
            </a:endParaRPr>
          </a:p>
          <a:p>
            <a:pPr lvl="1"/>
            <a:endParaRPr lang="en-US" sz="2000" dirty="0" smtClean="0">
              <a:latin typeface="Arial" charset="0"/>
              <a:ea typeface="ＭＳ Ｐゴシック" charset="0"/>
            </a:endParaRPr>
          </a:p>
          <a:p>
            <a:pPr lvl="1"/>
            <a:endParaRPr lang="en-US" sz="2000" dirty="0" smtClean="0">
              <a:latin typeface="Arial" charset="0"/>
              <a:ea typeface="ＭＳ Ｐゴシック" charset="0"/>
            </a:endParaRPr>
          </a:p>
          <a:p>
            <a:r>
              <a:rPr lang="en-US" sz="2400" dirty="0" smtClean="0"/>
              <a:t>Calibration Strategy:</a:t>
            </a:r>
            <a:endParaRPr lang="en-US" sz="2400" dirty="0"/>
          </a:p>
          <a:p>
            <a:pPr lvl="1"/>
            <a:r>
              <a:rPr lang="en-US" sz="2000" dirty="0" smtClean="0"/>
              <a:t>Phase I: Rely on simulations</a:t>
            </a:r>
          </a:p>
          <a:p>
            <a:pPr lvl="1"/>
            <a:r>
              <a:rPr lang="en-US" sz="2000" dirty="0" smtClean="0"/>
              <a:t>Phase II: Transfer </a:t>
            </a:r>
            <a:r>
              <a:rPr lang="en-US" sz="2000" dirty="0" err="1" smtClean="0"/>
              <a:t>Y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-mass calibration to SPT using Chandra observations of small </a:t>
            </a:r>
            <a:r>
              <a:rPr lang="en-US" sz="2000" dirty="0" smtClean="0">
                <a:latin typeface="Symbol" charset="2"/>
                <a:cs typeface="Symbol" charset="2"/>
              </a:rPr>
              <a:t>x</a:t>
            </a:r>
            <a:r>
              <a:rPr lang="en-US" sz="2000" dirty="0">
                <a:cs typeface="Symbol" charset="2"/>
              </a:rPr>
              <a:t>-</a:t>
            </a:r>
            <a:r>
              <a:rPr lang="en-US" sz="2000" dirty="0" smtClean="0"/>
              <a:t>selected su</a:t>
            </a:r>
            <a:r>
              <a:rPr lang="en-US" sz="2000" dirty="0"/>
              <a:t>b</a:t>
            </a:r>
            <a:r>
              <a:rPr lang="en-US" sz="2000" dirty="0" smtClean="0"/>
              <a:t>sample</a:t>
            </a:r>
          </a:p>
          <a:p>
            <a:pPr lvl="1"/>
            <a:r>
              <a:rPr lang="en-US" sz="2000" dirty="0" smtClean="0"/>
              <a:t>Phase III: Use Weak lensing, X-ray and velocity dispersions of SPT selected clusters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5" descr="Science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497392"/>
              </p:ext>
            </p:extLst>
          </p:nvPr>
        </p:nvGraphicFramePr>
        <p:xfrm>
          <a:off x="2967638" y="2701168"/>
          <a:ext cx="2899762" cy="651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4" imgW="2260600" imgH="508000" progId="Equation.3">
                  <p:embed/>
                </p:oleObj>
              </mc:Choice>
              <mc:Fallback>
                <p:oleObj name="Equation" r:id="rId4" imgW="22606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67638" y="2701168"/>
                        <a:ext cx="2899762" cy="65163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0099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594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4676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Phase I Mass Calibration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Vanderlinde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et al 2010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667000"/>
          </a:xfrm>
        </p:spPr>
        <p:txBody>
          <a:bodyPr/>
          <a:lstStyle/>
          <a:p>
            <a:pPr marL="342900" lvl="1" indent="-342900">
              <a:buClr>
                <a:schemeClr val="hlink"/>
              </a:buClr>
            </a:pPr>
            <a:r>
              <a:rPr lang="en-US" sz="1800" dirty="0" smtClean="0">
                <a:latin typeface="Arial" charset="0"/>
                <a:ea typeface="ＭＳ Ｐゴシック" charset="0"/>
              </a:rPr>
              <a:t>Characterize </a:t>
            </a:r>
            <a:r>
              <a:rPr lang="en-US" sz="1800" dirty="0">
                <a:latin typeface="Arial" charset="0"/>
                <a:ea typeface="ＭＳ Ｐゴシック" charset="0"/>
              </a:rPr>
              <a:t>masses using </a:t>
            </a:r>
            <a:r>
              <a:rPr lang="en-US" sz="1800" dirty="0" err="1">
                <a:latin typeface="Arial" charset="0"/>
                <a:ea typeface="ＭＳ Ｐゴシック" charset="0"/>
              </a:rPr>
              <a:t>sims</a:t>
            </a:r>
            <a:r>
              <a:rPr lang="en-US" sz="1800" dirty="0">
                <a:latin typeface="Arial" charset="0"/>
                <a:ea typeface="ＭＳ Ｐゴシック" charset="0"/>
              </a:rPr>
              <a:t> (Bode et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al- zero gas physics) </a:t>
            </a:r>
            <a:r>
              <a:rPr lang="en-US" sz="1800" dirty="0">
                <a:latin typeface="Arial" charset="0"/>
                <a:ea typeface="ＭＳ Ｐゴシック" charset="0"/>
              </a:rPr>
              <a:t>calibrated using local cluster X-ray scaling relations – adopt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weak priors on </a:t>
            </a:r>
            <a:r>
              <a:rPr lang="en-US" sz="1800" dirty="0" smtClean="0">
                <a:latin typeface="Symbol" charset="2"/>
                <a:ea typeface="ＭＳ Ｐゴシック" charset="0"/>
                <a:cs typeface="Symbol" charset="2"/>
              </a:rPr>
              <a:t>x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-mass</a:t>
            </a:r>
          </a:p>
          <a:p>
            <a:pPr marL="342900" lvl="1" indent="-342900">
              <a:buClr>
                <a:schemeClr val="hlink"/>
              </a:buClr>
            </a:pPr>
            <a:endParaRPr lang="en-US" sz="1800" dirty="0" smtClean="0">
              <a:latin typeface="Arial" charset="0"/>
              <a:ea typeface="ＭＳ Ｐゴシック" charset="0"/>
            </a:endParaRPr>
          </a:p>
          <a:p>
            <a:pPr marL="342900" lvl="1" indent="-342900">
              <a:buClr>
                <a:schemeClr val="hlink"/>
              </a:buClr>
            </a:pPr>
            <a:r>
              <a:rPr lang="en-US" sz="1800" dirty="0" smtClean="0">
                <a:latin typeface="Arial" charset="0"/>
                <a:ea typeface="ＭＳ Ｐゴシック" charset="0"/>
              </a:rPr>
              <a:t>Cosmological consistency test:</a:t>
            </a:r>
          </a:p>
          <a:p>
            <a:pPr marL="742950" lvl="2" indent="-342900"/>
            <a:r>
              <a:rPr lang="en-US" sz="1600" dirty="0" smtClean="0">
                <a:latin typeface="Arial" charset="0"/>
                <a:ea typeface="ＭＳ Ｐゴシック" charset="0"/>
              </a:rPr>
              <a:t>Use </a:t>
            </a:r>
            <a:r>
              <a:rPr lang="en-US" sz="1600" dirty="0">
                <a:latin typeface="Arial" charset="0"/>
                <a:ea typeface="ＭＳ Ｐゴシック" charset="0"/>
              </a:rPr>
              <a:t>WMAP chains and 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include </a:t>
            </a:r>
            <a:r>
              <a:rPr lang="en-US" sz="1600" dirty="0">
                <a:latin typeface="Arial" charset="0"/>
                <a:ea typeface="ＭＳ Ｐゴシック" charset="0"/>
              </a:rPr>
              <a:t>likelihood of cluster counts for each 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model</a:t>
            </a:r>
          </a:p>
          <a:p>
            <a:pPr marL="742950" lvl="2" indent="-342900"/>
            <a:r>
              <a:rPr lang="en-US" sz="1600" dirty="0" smtClean="0">
                <a:latin typeface="Arial" charset="0"/>
                <a:ea typeface="ＭＳ Ｐゴシック" charset="0"/>
              </a:rPr>
              <a:t>Use 21 clusters at </a:t>
            </a:r>
            <a:r>
              <a:rPr lang="en-US" sz="1600" dirty="0" smtClean="0">
                <a:latin typeface="Symbol" charset="2"/>
                <a:ea typeface="ＭＳ Ｐゴシック" charset="0"/>
                <a:cs typeface="Symbol" charset="2"/>
              </a:rPr>
              <a:t>x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&gt;5 in original 178 deg</a:t>
            </a:r>
            <a:r>
              <a:rPr lang="en-US" sz="1600" baseline="30000" dirty="0" smtClean="0">
                <a:latin typeface="Arial" charset="0"/>
                <a:ea typeface="ＭＳ Ｐゴシック" charset="0"/>
              </a:rPr>
              <a:t>2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 survey fields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28. November 2012</a:t>
            </a:r>
            <a:endParaRPr lang="en-US">
              <a:latin typeface="Arial" charset="0"/>
            </a:endParaRPr>
          </a:p>
        </p:txBody>
      </p:sp>
      <p:sp>
        <p:nvSpPr>
          <p:cNvPr id="604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Mohr - eROSITA CWG Meeting - LMU</a:t>
            </a:r>
            <a:endParaRPr lang="en-US">
              <a:latin typeface="Arial" charset="0"/>
            </a:endParaRPr>
          </a:p>
        </p:txBody>
      </p:sp>
      <p:sp>
        <p:nvSpPr>
          <p:cNvPr id="604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2F1B430-51A9-FA4E-985A-031A8F6ED38C}" type="slidenum">
              <a:rPr lang="en-US" sz="1000">
                <a:latin typeface="Arial" charset="0"/>
              </a:rPr>
              <a:pPr eaLnBrk="1" hangingPunct="1"/>
              <a:t>13</a:t>
            </a:fld>
            <a:endParaRPr lang="en-US" sz="1000">
              <a:latin typeface="Arial" charset="0"/>
            </a:endParaRPr>
          </a:p>
        </p:txBody>
      </p:sp>
      <p:pic>
        <p:nvPicPr>
          <p:cNvPr id="60423" name="Picture 5" descr="Science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aling_rel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3657600" cy="2743200"/>
          </a:xfrm>
          <a:prstGeom prst="rect">
            <a:avLst/>
          </a:prstGeom>
          <a:solidFill>
            <a:schemeClr val="tx1"/>
          </a:solidFill>
          <a:ln w="38100">
            <a:solidFill>
              <a:srgbClr val="009999"/>
            </a:solidFill>
            <a:round/>
            <a:headEnd/>
            <a:tailEnd/>
          </a:ln>
        </p:spPr>
      </p:pic>
      <p:pic>
        <p:nvPicPr>
          <p:cNvPr id="8" name="Picture 7" descr="wcdm_sanit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3860800" cy="2895600"/>
          </a:xfrm>
          <a:prstGeom prst="rect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514600" y="3429000"/>
            <a:ext cx="4343400" cy="2895600"/>
            <a:chOff x="2514600" y="3429000"/>
            <a:chExt cx="4343400" cy="2895600"/>
          </a:xfrm>
        </p:grpSpPr>
        <p:pic>
          <p:nvPicPr>
            <p:cNvPr id="60427" name="Picture 9" descr="cont_s8w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429000"/>
              <a:ext cx="4343400" cy="2895600"/>
            </a:xfrm>
            <a:prstGeom prst="rect">
              <a:avLst/>
            </a:prstGeom>
            <a:noFill/>
            <a:ln w="381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28" name="TextBox 10"/>
            <p:cNvSpPr txBox="1">
              <a:spLocks noChangeArrowheads="1"/>
            </p:cNvSpPr>
            <p:nvPr/>
          </p:nvSpPr>
          <p:spPr bwMode="auto">
            <a:xfrm>
              <a:off x="4973896" y="5558135"/>
              <a:ext cx="12672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  <a:latin typeface="Symbol" charset="0"/>
                  <a:cs typeface="Symbol" charset="0"/>
                </a:rPr>
                <a:t>s</a:t>
              </a:r>
              <a:r>
                <a:rPr lang="en-US" baseline="-25000">
                  <a:solidFill>
                    <a:schemeClr val="bg1"/>
                  </a:solidFill>
                </a:rPr>
                <a:t>8</a:t>
              </a:r>
              <a:r>
                <a:rPr lang="en-US">
                  <a:solidFill>
                    <a:schemeClr val="bg1"/>
                  </a:solidFill>
                </a:rPr>
                <a:t>=0.788 (0.035)</a:t>
              </a:r>
            </a:p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w=-0.966 (0.049)</a:t>
              </a:r>
            </a:p>
          </p:txBody>
        </p:sp>
        <p:sp>
          <p:nvSpPr>
            <p:cNvPr id="60429" name="TextBox 11"/>
            <p:cNvSpPr txBox="1">
              <a:spLocks noChangeArrowheads="1"/>
            </p:cNvSpPr>
            <p:nvPr/>
          </p:nvSpPr>
          <p:spPr bwMode="auto">
            <a:xfrm>
              <a:off x="3048000" y="5558135"/>
              <a:ext cx="12672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  <a:latin typeface="Symbol" charset="0"/>
                  <a:cs typeface="Symbol" charset="0"/>
                </a:rPr>
                <a:t>s</a:t>
              </a:r>
              <a:r>
                <a:rPr lang="en-US" baseline="-25000">
                  <a:solidFill>
                    <a:schemeClr val="bg1"/>
                  </a:solidFill>
                </a:rPr>
                <a:t>8</a:t>
              </a:r>
              <a:r>
                <a:rPr lang="en-US">
                  <a:solidFill>
                    <a:schemeClr val="bg1"/>
                  </a:solidFill>
                </a:rPr>
                <a:t>=0.804 (0.092)</a:t>
              </a:r>
            </a:p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w=-1.049 (0.291)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157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594600" cy="91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Phase II Mass Calibration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Andersson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et al 2011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4572000" cy="3581400"/>
          </a:xfrm>
        </p:spPr>
        <p:txBody>
          <a:bodyPr/>
          <a:lstStyle/>
          <a:p>
            <a:pPr>
              <a:defRPr/>
            </a:pPr>
            <a:r>
              <a:rPr lang="en-US" sz="2000" dirty="0" err="1" smtClean="0"/>
              <a:t>Y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-mass relation from </a:t>
            </a:r>
            <a:r>
              <a:rPr lang="en-US" sz="2000" dirty="0" err="1" smtClean="0"/>
              <a:t>Vikhlinin</a:t>
            </a:r>
            <a:endParaRPr lang="en-US" sz="2000" dirty="0" smtClean="0"/>
          </a:p>
          <a:p>
            <a:pPr lvl="1">
              <a:defRPr/>
            </a:pPr>
            <a:r>
              <a:rPr lang="en-US" sz="1600" dirty="0" smtClean="0"/>
              <a:t>Calibrated locally using hydrostatic masses, extrapolated to high redshift</a:t>
            </a:r>
            <a:endParaRPr lang="en-US" sz="1600" dirty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Provides insights into SPT selection</a:t>
            </a:r>
            <a:endParaRPr lang="en-US" sz="2000" dirty="0"/>
          </a:p>
          <a:p>
            <a:pPr lvl="1">
              <a:defRPr/>
            </a:pPr>
            <a:r>
              <a:rPr lang="en-US" sz="1600" dirty="0"/>
              <a:t>M</a:t>
            </a:r>
            <a:r>
              <a:rPr lang="en-US" sz="1600" baseline="-25000" dirty="0"/>
              <a:t>200</a:t>
            </a:r>
            <a:r>
              <a:rPr lang="en-US" sz="1600" dirty="0"/>
              <a:t>&gt;4x10</a:t>
            </a:r>
            <a:r>
              <a:rPr lang="en-US" sz="1600" baseline="30000" dirty="0"/>
              <a:t>14</a:t>
            </a:r>
            <a:r>
              <a:rPr lang="en-US" sz="1600" dirty="0"/>
              <a:t> </a:t>
            </a:r>
            <a:r>
              <a:rPr lang="en-US" sz="1600" dirty="0" smtClean="0"/>
              <a:t>M</a:t>
            </a:r>
            <a:r>
              <a:rPr lang="en-US" sz="1600" baseline="-25000" dirty="0" smtClean="0"/>
              <a:t>o</a:t>
            </a:r>
            <a:r>
              <a:rPr lang="en-US" sz="1600" dirty="0" smtClean="0"/>
              <a:t> at z&gt;0.1</a:t>
            </a:r>
          </a:p>
          <a:p>
            <a:pPr lvl="1">
              <a:defRPr/>
            </a:pPr>
            <a:endParaRPr lang="en-US" sz="1600" dirty="0"/>
          </a:p>
          <a:p>
            <a:pPr>
              <a:defRPr/>
            </a:pPr>
            <a:r>
              <a:rPr lang="en-US" sz="2000" dirty="0" smtClean="0"/>
              <a:t>Combination of mass selection and large solid angle means we turn up rare, massive clusters at high z</a:t>
            </a:r>
            <a:endParaRPr lang="en-US" sz="2000" dirty="0"/>
          </a:p>
          <a:p>
            <a:pPr marL="457200" lvl="1" indent="0">
              <a:buNone/>
              <a:defRPr/>
            </a:pPr>
            <a:endParaRPr lang="en-US" sz="1600" dirty="0"/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28. November 2012</a:t>
            </a:r>
            <a:endParaRPr lang="en-US">
              <a:latin typeface="Arial" charset="0"/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Mohr - eROSITA CWG Meeting - LMU</a:t>
            </a:r>
            <a:endParaRPr lang="en-US">
              <a:latin typeface="Arial" charset="0"/>
            </a:endParaRP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77BA329-11D0-474B-986D-E659F7984252}" type="slidenum">
              <a:rPr lang="en-US" sz="1000">
                <a:latin typeface="Arial" charset="0"/>
              </a:rPr>
              <a:pPr eaLnBrk="1" hangingPunct="1"/>
              <a:t>14</a:t>
            </a:fld>
            <a:endParaRPr lang="en-US" sz="1000">
              <a:latin typeface="Arial" charset="0"/>
            </a:endParaRPr>
          </a:p>
        </p:txBody>
      </p:sp>
      <p:pic>
        <p:nvPicPr>
          <p:cNvPr id="31750" name="Picture 5" descr="Science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7" name="Group 14"/>
          <p:cNvGrpSpPr>
            <a:grpSpLocks/>
          </p:cNvGrpSpPr>
          <p:nvPr/>
        </p:nvGrpSpPr>
        <p:grpSpPr bwMode="auto">
          <a:xfrm>
            <a:off x="5257800" y="1531938"/>
            <a:ext cx="3689350" cy="3344862"/>
            <a:chOff x="4800600" y="1546929"/>
            <a:chExt cx="4192587" cy="3657600"/>
          </a:xfrm>
        </p:grpSpPr>
        <p:pic>
          <p:nvPicPr>
            <p:cNvPr id="31753" name="Picture 12" descr="SZ-Mg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" t="22726" r="9412" b="18182"/>
            <a:stretch>
              <a:fillRect/>
            </a:stretch>
          </p:blipFill>
          <p:spPr bwMode="auto">
            <a:xfrm>
              <a:off x="4800600" y="1546929"/>
              <a:ext cx="4192587" cy="3657600"/>
            </a:xfrm>
            <a:prstGeom prst="rect">
              <a:avLst/>
            </a:prstGeom>
            <a:noFill/>
            <a:ln w="28575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54" name="TextBox 13"/>
            <p:cNvSpPr txBox="1">
              <a:spLocks noChangeArrowheads="1"/>
            </p:cNvSpPr>
            <p:nvPr/>
          </p:nvSpPr>
          <p:spPr bwMode="auto">
            <a:xfrm>
              <a:off x="5406757" y="1704898"/>
              <a:ext cx="2597816" cy="37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bg1"/>
                  </a:solidFill>
                </a:rPr>
                <a:t>Andersson et al 2011</a:t>
              </a:r>
            </a:p>
          </p:txBody>
        </p:sp>
      </p:grpSp>
      <p:pic>
        <p:nvPicPr>
          <p:cNvPr id="12" name="Picture 11" descr="fig-zmass-750de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4179887" cy="3503613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543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Phase II Cosmology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err="1"/>
              <a:t>Reichardt</a:t>
            </a:r>
            <a:r>
              <a:rPr lang="en-US" sz="2400" dirty="0"/>
              <a:t> et al </a:t>
            </a:r>
            <a:r>
              <a:rPr lang="en-US" sz="2400" dirty="0" smtClean="0"/>
              <a:t>2012 </a:t>
            </a:r>
            <a:r>
              <a:rPr lang="en-US" sz="2400" dirty="0" err="1" smtClean="0"/>
              <a:t>astro-ph</a:t>
            </a:r>
            <a:r>
              <a:rPr lang="en-US" sz="2400" dirty="0" smtClean="0"/>
              <a:t>/1203.5775 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419600" cy="22098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Arial" charset="0"/>
                <a:ea typeface="ＭＳ Ｐゴシック" charset="0"/>
              </a:rPr>
              <a:t>100 </a:t>
            </a:r>
            <a:r>
              <a:rPr lang="en-US" sz="2000" dirty="0">
                <a:latin typeface="Arial" charset="0"/>
                <a:ea typeface="ＭＳ Ｐゴシック" charset="0"/>
              </a:rPr>
              <a:t>c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lusters from 750 deg</a:t>
            </a:r>
            <a:r>
              <a:rPr lang="en-US" sz="2000" baseline="30000" dirty="0" smtClean="0">
                <a:latin typeface="Arial" charset="0"/>
                <a:ea typeface="ＭＳ Ｐゴシック" charset="0"/>
              </a:rPr>
              <a:t>2</a:t>
            </a:r>
          </a:p>
          <a:p>
            <a:pPr lvl="1">
              <a:defRPr/>
            </a:pPr>
            <a:r>
              <a:rPr lang="en-US" sz="1600" dirty="0" smtClean="0">
                <a:latin typeface="Arial" charset="0"/>
                <a:ea typeface="ＭＳ Ｐゴシック" charset="0"/>
              </a:rPr>
              <a:t>S/N&gt;5, z&gt;0.3</a:t>
            </a:r>
          </a:p>
          <a:p>
            <a:pPr lvl="1">
              <a:defRPr/>
            </a:pPr>
            <a:r>
              <a:rPr lang="en-US" sz="1600" dirty="0" smtClean="0">
                <a:latin typeface="Arial" charset="0"/>
                <a:ea typeface="ＭＳ Ｐゴシック" charset="0"/>
              </a:rPr>
              <a:t>Mass calibration from X-ray hydrostatic masses as z~0.3</a:t>
            </a:r>
          </a:p>
          <a:p>
            <a:pPr lvl="1">
              <a:defRPr/>
            </a:pPr>
            <a:endParaRPr lang="en-US" sz="1600" dirty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Cosmology limited by mass uncertainties</a:t>
            </a:r>
          </a:p>
        </p:txBody>
      </p:sp>
      <p:sp>
        <p:nvSpPr>
          <p:cNvPr id="358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28. November 2012</a:t>
            </a:r>
            <a:endParaRPr lang="en-US">
              <a:latin typeface="Arial" charset="0"/>
            </a:endParaRPr>
          </a:p>
        </p:txBody>
      </p:sp>
      <p:sp>
        <p:nvSpPr>
          <p:cNvPr id="358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Mohr - eROSITA CWG Meeting - LMU</a:t>
            </a:r>
            <a:endParaRPr lang="en-US">
              <a:latin typeface="Arial" charset="0"/>
            </a:endParaRP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7D438E-3433-E742-88BD-48BFD1B137C7}" type="slidenum">
              <a:rPr lang="en-US" sz="1000">
                <a:latin typeface="Arial" charset="0"/>
              </a:rPr>
              <a:pPr eaLnBrk="1" hangingPunct="1"/>
              <a:t>15</a:t>
            </a:fld>
            <a:endParaRPr lang="en-US" sz="1000">
              <a:latin typeface="Arial" charset="0"/>
            </a:endParaRPr>
          </a:p>
        </p:txBody>
      </p:sp>
      <p:pic>
        <p:nvPicPr>
          <p:cNvPr id="35846" name="Picture 5" descr="Science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3" descr="tri_wcd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5"/>
          <a:stretch>
            <a:fillRect/>
          </a:stretch>
        </p:blipFill>
        <p:spPr bwMode="auto">
          <a:xfrm>
            <a:off x="1600200" y="3455988"/>
            <a:ext cx="6116638" cy="2259012"/>
          </a:xfrm>
          <a:prstGeom prst="rect">
            <a:avLst/>
          </a:prstGeom>
          <a:solidFill>
            <a:schemeClr val="tx1"/>
          </a:solidFill>
          <a:ln w="9525">
            <a:solidFill>
              <a:srgbClr val="009999"/>
            </a:solidFill>
            <a:miter lim="800000"/>
            <a:headEnd/>
            <a:tailEnd/>
          </a:ln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648200" y="1066800"/>
            <a:ext cx="4191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eb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eb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eb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eb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eb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ebdings" pitchFamily="-112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ebdings" pitchFamily="-112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ebdings" pitchFamily="-112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ebdings" pitchFamily="-112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</a:rPr>
              <a:t>Cosmological constraints:</a:t>
            </a:r>
          </a:p>
          <a:p>
            <a:pPr lvl="1">
              <a:defRPr/>
            </a:pPr>
            <a:r>
              <a:rPr lang="en-US" sz="1600" dirty="0">
                <a:latin typeface="Arial" charset="0"/>
              </a:rPr>
              <a:t>WMAP+SNe+BAO+H0: </a:t>
            </a:r>
          </a:p>
          <a:p>
            <a:pPr lvl="2">
              <a:defRPr/>
            </a:pPr>
            <a:r>
              <a:rPr lang="en-US" sz="1200" dirty="0">
                <a:latin typeface="Symbol" charset="0"/>
                <a:cs typeface="Symbol" charset="0"/>
              </a:rPr>
              <a:t>s</a:t>
            </a:r>
            <a:r>
              <a:rPr lang="en-US" sz="1200" baseline="-25000" dirty="0">
                <a:latin typeface="Arial" charset="0"/>
              </a:rPr>
              <a:t>8</a:t>
            </a:r>
            <a:r>
              <a:rPr lang="en-US" sz="1200" dirty="0">
                <a:latin typeface="Arial" charset="0"/>
              </a:rPr>
              <a:t> = 0.84 (0.04)</a:t>
            </a:r>
          </a:p>
          <a:p>
            <a:pPr lvl="2">
              <a:defRPr/>
            </a:pPr>
            <a:r>
              <a:rPr lang="en-US" sz="1200" dirty="0">
                <a:latin typeface="Arial" charset="0"/>
              </a:rPr>
              <a:t>w=-1.054 (0.073)</a:t>
            </a:r>
          </a:p>
          <a:p>
            <a:pPr lvl="1">
              <a:defRPr/>
            </a:pPr>
            <a:r>
              <a:rPr lang="en-US" sz="1600" dirty="0" smtClean="0">
                <a:latin typeface="Arial" charset="0"/>
              </a:rPr>
              <a:t>Above + SPT Clusters</a:t>
            </a:r>
          </a:p>
          <a:p>
            <a:pPr lvl="2">
              <a:defRPr/>
            </a:pPr>
            <a:r>
              <a:rPr lang="en-US" sz="1200" dirty="0" smtClean="0">
                <a:latin typeface="Symbol" charset="0"/>
                <a:cs typeface="Symbol" charset="0"/>
              </a:rPr>
              <a:t>s</a:t>
            </a:r>
            <a:r>
              <a:rPr lang="en-US" sz="1200" baseline="-25000" dirty="0" smtClean="0">
                <a:latin typeface="Arial" charset="0"/>
              </a:rPr>
              <a:t>8</a:t>
            </a:r>
            <a:r>
              <a:rPr lang="en-US" sz="1200" dirty="0" smtClean="0">
                <a:latin typeface="Arial" charset="0"/>
              </a:rPr>
              <a:t> = 0.81 (0.03)</a:t>
            </a:r>
          </a:p>
          <a:p>
            <a:pPr lvl="2">
              <a:defRPr/>
            </a:pPr>
            <a:r>
              <a:rPr lang="en-US" sz="1200" dirty="0" smtClean="0">
                <a:latin typeface="Arial" charset="0"/>
              </a:rPr>
              <a:t>w=-1.010 (0.058)</a:t>
            </a:r>
          </a:p>
        </p:txBody>
      </p:sp>
      <p:sp>
        <p:nvSpPr>
          <p:cNvPr id="35850" name="TextBox 7"/>
          <p:cNvSpPr txBox="1">
            <a:spLocks noChangeArrowheads="1"/>
          </p:cNvSpPr>
          <p:nvPr/>
        </p:nvSpPr>
        <p:spPr bwMode="auto">
          <a:xfrm>
            <a:off x="990600" y="5867400"/>
            <a:ext cx="773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Consistent with X-ray cluster analyses- see Vikhlinin et al 2009, Mantz et al 2010</a:t>
            </a:r>
          </a:p>
        </p:txBody>
      </p:sp>
    </p:spTree>
    <p:extLst>
      <p:ext uri="{BB962C8B-B14F-4D97-AF65-F5344CB8AC3E}">
        <p14:creationId xmlns:p14="http://schemas.microsoft.com/office/powerpoint/2010/main" val="273068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391400" cy="762000"/>
          </a:xfrm>
        </p:spPr>
        <p:txBody>
          <a:bodyPr/>
          <a:lstStyle/>
          <a:p>
            <a:r>
              <a:rPr lang="en-US" dirty="0" smtClean="0"/>
              <a:t>Phase III Mass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r>
              <a:rPr lang="en-US" sz="2400" dirty="0" smtClean="0"/>
              <a:t>Weak Lensing:  </a:t>
            </a:r>
          </a:p>
          <a:p>
            <a:pPr lvl="1"/>
            <a:r>
              <a:rPr lang="en-US" sz="2000" dirty="0" smtClean="0"/>
              <a:t>18 z~0.3-0.4 clusters with Magellan </a:t>
            </a:r>
            <a:r>
              <a:rPr lang="en-US" sz="2000" dirty="0" err="1" smtClean="0"/>
              <a:t>Megacam</a:t>
            </a:r>
            <a:endParaRPr lang="en-US" sz="2000" dirty="0" smtClean="0"/>
          </a:p>
          <a:p>
            <a:pPr lvl="1"/>
            <a:r>
              <a:rPr lang="en-US" sz="2000" dirty="0" smtClean="0"/>
              <a:t>7 z~0.6-0.8 clusters with HST+VLT</a:t>
            </a:r>
          </a:p>
          <a:p>
            <a:pPr lvl="1"/>
            <a:r>
              <a:rPr lang="en-US" sz="2000" dirty="0" smtClean="0"/>
              <a:t>7 z&gt;0.8 clusters with HST+VLT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X-ray:  </a:t>
            </a:r>
          </a:p>
          <a:p>
            <a:pPr lvl="1"/>
            <a:r>
              <a:rPr lang="en-US" sz="2000" dirty="0" smtClean="0"/>
              <a:t>XVP with Chandra to get </a:t>
            </a:r>
            <a:r>
              <a:rPr lang="en-US" sz="2000" dirty="0" err="1" smtClean="0"/>
              <a:t>Y</a:t>
            </a:r>
            <a:r>
              <a:rPr lang="en-US" sz="2000" baseline="-25000" dirty="0" err="1" smtClean="0"/>
              <a:t>x</a:t>
            </a:r>
            <a:r>
              <a:rPr lang="en-US" sz="2000" dirty="0" err="1" smtClean="0"/>
              <a:t>’s</a:t>
            </a:r>
            <a:r>
              <a:rPr lang="en-US" sz="2000" dirty="0" smtClean="0"/>
              <a:t> of ~80 high </a:t>
            </a:r>
            <a:r>
              <a:rPr lang="en-US" sz="2000" dirty="0" smtClean="0">
                <a:latin typeface="Symbol" charset="2"/>
                <a:cs typeface="Symbol" charset="2"/>
              </a:rPr>
              <a:t>x</a:t>
            </a:r>
            <a:r>
              <a:rPr lang="en-US" sz="2000" dirty="0" smtClean="0"/>
              <a:t> clusters</a:t>
            </a:r>
          </a:p>
          <a:p>
            <a:pPr lvl="1"/>
            <a:r>
              <a:rPr lang="en-US" sz="2000" dirty="0" smtClean="0"/>
              <a:t>XMM </a:t>
            </a:r>
            <a:r>
              <a:rPr lang="en-US" sz="2000" dirty="0" err="1" smtClean="0"/>
              <a:t>obs</a:t>
            </a:r>
            <a:r>
              <a:rPr lang="en-US" sz="2000" dirty="0" smtClean="0"/>
              <a:t> of ~30 clusters (Magellan WL and high-z)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Velocity dispersions:</a:t>
            </a:r>
          </a:p>
          <a:p>
            <a:pPr lvl="1"/>
            <a:r>
              <a:rPr lang="en-US" sz="2000" dirty="0" smtClean="0"/>
              <a:t>~100 cluster velocity dispersions from ~25 member velocities using Gemini GMOS-S at z&lt;0.8, VLT FORS2 at z&gt;0.8 and </a:t>
            </a:r>
            <a:r>
              <a:rPr lang="en-US" sz="2000" dirty="0" err="1" smtClean="0"/>
              <a:t>MagellanIMACS</a:t>
            </a:r>
            <a:r>
              <a:rPr lang="en-US" sz="2000" dirty="0" smtClean="0"/>
              <a:t>  as available</a:t>
            </a:r>
          </a:p>
          <a:p>
            <a:pPr lvl="1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5" descr="Science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39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 smtClean="0"/>
              <a:t>Weak Lensing Mass Calibration</a:t>
            </a:r>
            <a:br>
              <a:rPr lang="en-US" dirty="0" smtClean="0"/>
            </a:br>
            <a:r>
              <a:rPr lang="en-US" sz="2400" dirty="0" err="1" smtClean="0"/>
              <a:t>High+Hoekstra</a:t>
            </a:r>
            <a:r>
              <a:rPr lang="en-US" sz="2400" dirty="0" smtClean="0"/>
              <a:t>, </a:t>
            </a:r>
            <a:r>
              <a:rPr lang="en-US" sz="2400" dirty="0" err="1" smtClean="0"/>
              <a:t>Schrabback+Dietrich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105400" cy="5257800"/>
          </a:xfrm>
        </p:spPr>
        <p:txBody>
          <a:bodyPr/>
          <a:lstStyle/>
          <a:p>
            <a:r>
              <a:rPr lang="en-US" sz="2000" dirty="0" smtClean="0"/>
              <a:t>Goal:  </a:t>
            </a:r>
          </a:p>
          <a:p>
            <a:pPr lvl="1"/>
            <a:r>
              <a:rPr lang="en-US" sz="1600" dirty="0" smtClean="0"/>
              <a:t>Direct calibration of </a:t>
            </a:r>
            <a:r>
              <a:rPr lang="en-US" sz="1600" dirty="0" smtClean="0">
                <a:latin typeface="Symbol" charset="2"/>
                <a:cs typeface="Symbol" charset="2"/>
              </a:rPr>
              <a:t>x</a:t>
            </a:r>
            <a:r>
              <a:rPr lang="en-US" sz="1600" dirty="0" smtClean="0"/>
              <a:t>-mass over full redshift range</a:t>
            </a:r>
          </a:p>
          <a:p>
            <a:pPr lvl="1"/>
            <a:r>
              <a:rPr lang="en-US" sz="1600" dirty="0" smtClean="0"/>
              <a:t>Rely on simulations to characterize biases</a:t>
            </a:r>
          </a:p>
          <a:p>
            <a:endParaRPr lang="en-US" sz="2000" dirty="0" smtClean="0"/>
          </a:p>
          <a:p>
            <a:r>
              <a:rPr lang="en-US" sz="2000" dirty="0" smtClean="0"/>
              <a:t>Initial analysis of 5 systems</a:t>
            </a:r>
          </a:p>
          <a:p>
            <a:pPr lvl="1"/>
            <a:r>
              <a:rPr lang="en-US" sz="1600" dirty="0" smtClean="0"/>
              <a:t>High et al 2012, </a:t>
            </a:r>
            <a:r>
              <a:rPr lang="en-US" sz="1600" dirty="0" err="1" smtClean="0"/>
              <a:t>ApJ</a:t>
            </a:r>
            <a:endParaRPr lang="en-US" sz="1600" dirty="0" smtClean="0"/>
          </a:p>
          <a:p>
            <a:pPr lvl="1"/>
            <a:r>
              <a:rPr lang="en-US" sz="1600" dirty="0" smtClean="0"/>
              <a:t>Shear catalogs -&gt; </a:t>
            </a:r>
            <a:r>
              <a:rPr lang="en-US" sz="1600" dirty="0" err="1" smtClean="0"/>
              <a:t>Henk</a:t>
            </a:r>
            <a:r>
              <a:rPr lang="en-US" sz="1600" dirty="0" smtClean="0"/>
              <a:t> Hoekstra</a:t>
            </a:r>
          </a:p>
          <a:p>
            <a:pPr lvl="1"/>
            <a:r>
              <a:rPr lang="en-US" sz="1600" dirty="0" err="1" smtClean="0"/>
              <a:t>gri</a:t>
            </a:r>
            <a:r>
              <a:rPr lang="en-US" sz="1600" dirty="0" smtClean="0"/>
              <a:t> imaging, color-cuts</a:t>
            </a:r>
          </a:p>
          <a:p>
            <a:pPr lvl="1"/>
            <a:endParaRPr lang="en-US" sz="1600" dirty="0"/>
          </a:p>
          <a:p>
            <a:r>
              <a:rPr lang="en-US" sz="2000" dirty="0" smtClean="0"/>
              <a:t>Current Status</a:t>
            </a:r>
          </a:p>
          <a:p>
            <a:pPr lvl="1"/>
            <a:r>
              <a:rPr lang="en-US" sz="1600" dirty="0" smtClean="0"/>
              <a:t>Magellan analysis advanced </a:t>
            </a:r>
          </a:p>
          <a:p>
            <a:pPr lvl="2"/>
            <a:r>
              <a:rPr lang="en-US" sz="1400" dirty="0" smtClean="0"/>
              <a:t>High/Hoekstra</a:t>
            </a:r>
          </a:p>
          <a:p>
            <a:pPr lvl="1"/>
            <a:r>
              <a:rPr lang="en-US" sz="1600" dirty="0" smtClean="0"/>
              <a:t>HST+VLT analysis ongoing</a:t>
            </a:r>
          </a:p>
          <a:p>
            <a:pPr lvl="2"/>
            <a:r>
              <a:rPr lang="en-US" sz="1400" dirty="0" smtClean="0"/>
              <a:t>Pursuing EUCLID-like strategy</a:t>
            </a:r>
          </a:p>
          <a:p>
            <a:pPr lvl="2"/>
            <a:r>
              <a:rPr lang="en-US" sz="1400" dirty="0" smtClean="0"/>
              <a:t>HST for the shear catalogs (</a:t>
            </a:r>
            <a:r>
              <a:rPr lang="en-US" sz="1400" dirty="0" err="1" smtClean="0"/>
              <a:t>Schrabback</a:t>
            </a:r>
            <a:r>
              <a:rPr lang="en-US" sz="1400" dirty="0" smtClean="0"/>
              <a:t>)</a:t>
            </a:r>
          </a:p>
          <a:p>
            <a:pPr lvl="2"/>
            <a:r>
              <a:rPr lang="en-US" sz="1400" dirty="0" smtClean="0"/>
              <a:t>VLT photometry for color cuts/photo-z’s (Dietrich)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5" descr="Science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ighetal-fig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19103" r="1948" b="17544"/>
          <a:stretch/>
        </p:blipFill>
        <p:spPr>
          <a:xfrm>
            <a:off x="5142726" y="1676400"/>
            <a:ext cx="3925074" cy="3719095"/>
          </a:xfrm>
          <a:prstGeom prst="rect">
            <a:avLst/>
          </a:prstGeom>
          <a:solidFill>
            <a:schemeClr val="tx1"/>
          </a:solidFill>
          <a:ln>
            <a:solidFill>
              <a:srgbClr val="4F81BD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4572000" y="2328446"/>
            <a:ext cx="4483378" cy="2776954"/>
            <a:chOff x="4660622" y="3124200"/>
            <a:chExt cx="4483378" cy="2776954"/>
          </a:xfrm>
        </p:grpSpPr>
        <p:pic>
          <p:nvPicPr>
            <p:cNvPr id="9" name="Picture 8" descr="Highetal-fig11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69" b="30799"/>
            <a:stretch/>
          </p:blipFill>
          <p:spPr>
            <a:xfrm>
              <a:off x="4660622" y="3124200"/>
              <a:ext cx="4483378" cy="2362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4F81BD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324600" y="5562600"/>
              <a:ext cx="142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SPT2022-6323</a:t>
              </a:r>
              <a:endParaRPr lang="en-US" sz="16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199763" y="5486400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et al 2012, </a:t>
            </a:r>
            <a:r>
              <a:rPr lang="en-US" sz="1600" dirty="0" err="1" smtClean="0"/>
              <a:t>ApJ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335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 smtClean="0"/>
              <a:t>X-ray Mass Calibration</a:t>
            </a:r>
            <a:br>
              <a:rPr lang="en-US" dirty="0" smtClean="0"/>
            </a:br>
            <a:r>
              <a:rPr lang="en-US" sz="2400" dirty="0" smtClean="0"/>
              <a:t>McDonald and </a:t>
            </a:r>
            <a:r>
              <a:rPr lang="en-US" sz="2400" dirty="0" err="1" smtClean="0"/>
              <a:t>Suhada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343400" cy="4648200"/>
          </a:xfrm>
        </p:spPr>
        <p:txBody>
          <a:bodyPr/>
          <a:lstStyle/>
          <a:p>
            <a:r>
              <a:rPr lang="en-US" sz="2400" dirty="0" smtClean="0"/>
              <a:t>Goal:  </a:t>
            </a:r>
          </a:p>
          <a:p>
            <a:pPr lvl="1"/>
            <a:r>
              <a:rPr lang="en-US" sz="1800" dirty="0" err="1" smtClean="0"/>
              <a:t>Y</a:t>
            </a:r>
            <a:r>
              <a:rPr lang="en-US" sz="1800" baseline="-25000" dirty="0" err="1" smtClean="0"/>
              <a:t>x</a:t>
            </a:r>
            <a:r>
              <a:rPr lang="en-US" sz="1800" dirty="0" smtClean="0"/>
              <a:t> is low scatter mass proxy and therefore is useful for constraining scatter in </a:t>
            </a:r>
            <a:r>
              <a:rPr lang="en-US" sz="1800" dirty="0" smtClean="0">
                <a:latin typeface="Symbol" charset="2"/>
                <a:cs typeface="Symbol" charset="2"/>
              </a:rPr>
              <a:t>x</a:t>
            </a:r>
            <a:r>
              <a:rPr lang="en-US" sz="1800" dirty="0" smtClean="0"/>
              <a:t>-mass relation</a:t>
            </a:r>
          </a:p>
          <a:p>
            <a:pPr lvl="1"/>
            <a:r>
              <a:rPr lang="en-US" sz="1800" dirty="0" err="1" smtClean="0"/>
              <a:t>Y</a:t>
            </a:r>
            <a:r>
              <a:rPr lang="en-US" sz="1800" baseline="-25000" dirty="0" err="1" smtClean="0"/>
              <a:t>x</a:t>
            </a:r>
            <a:r>
              <a:rPr lang="en-US" sz="1800" dirty="0" smtClean="0"/>
              <a:t> –mass must be calibrated at z&gt;0.3</a:t>
            </a:r>
          </a:p>
          <a:p>
            <a:pPr lvl="1"/>
            <a:endParaRPr lang="en-US" sz="1800" dirty="0"/>
          </a:p>
          <a:p>
            <a:r>
              <a:rPr lang="en-US" sz="2400" dirty="0" smtClean="0"/>
              <a:t>Current Status</a:t>
            </a:r>
          </a:p>
          <a:p>
            <a:pPr lvl="1"/>
            <a:r>
              <a:rPr lang="en-US" sz="1800" dirty="0" smtClean="0"/>
              <a:t>Chandra data still arriving</a:t>
            </a:r>
          </a:p>
          <a:p>
            <a:pPr lvl="2"/>
            <a:r>
              <a:rPr lang="en-US" sz="1400" dirty="0" smtClean="0"/>
              <a:t>Mike McDonald</a:t>
            </a:r>
          </a:p>
          <a:p>
            <a:pPr marL="914400" lvl="2" indent="0">
              <a:buNone/>
            </a:pPr>
            <a:endParaRPr lang="en-US" sz="1400" dirty="0" smtClean="0"/>
          </a:p>
          <a:p>
            <a:pPr lvl="1"/>
            <a:r>
              <a:rPr lang="en-US" sz="1800" dirty="0" smtClean="0"/>
              <a:t>XMM data all in place</a:t>
            </a:r>
          </a:p>
          <a:p>
            <a:pPr lvl="2"/>
            <a:r>
              <a:rPr lang="en-US" sz="1400" dirty="0" smtClean="0"/>
              <a:t>Robert </a:t>
            </a:r>
            <a:r>
              <a:rPr lang="en-US" sz="1400" dirty="0" err="1" smtClean="0"/>
              <a:t>Suhada</a:t>
            </a: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5" descr="Science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953000" y="2209800"/>
            <a:ext cx="3962400" cy="2971800"/>
            <a:chOff x="4876800" y="2209800"/>
            <a:chExt cx="3962400" cy="2971800"/>
          </a:xfrm>
        </p:grpSpPr>
        <p:pic>
          <p:nvPicPr>
            <p:cNvPr id="14" name="Picture 13" descr="Suhada-t500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2209800"/>
              <a:ext cx="3962400" cy="2971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63028" y="4599801"/>
              <a:ext cx="1095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Robert </a:t>
              </a:r>
              <a:r>
                <a:rPr lang="en-US" dirty="0" err="1" smtClean="0">
                  <a:solidFill>
                    <a:schemeClr val="bg2"/>
                  </a:solidFill>
                </a:rPr>
                <a:t>Suhada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42013" y="2133600"/>
            <a:ext cx="4149587" cy="3462754"/>
            <a:chOff x="4800600" y="2209800"/>
            <a:chExt cx="4149587" cy="3462754"/>
          </a:xfrm>
        </p:grpSpPr>
        <p:pic>
          <p:nvPicPr>
            <p:cNvPr id="13" name="Picture 12" descr="Suhada-Cluster-thumbs-raw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2209800"/>
              <a:ext cx="4149587" cy="3048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943600" y="5334000"/>
              <a:ext cx="198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XMM High-z Sample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438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391400" cy="762000"/>
          </a:xfrm>
        </p:spPr>
        <p:txBody>
          <a:bodyPr/>
          <a:lstStyle/>
          <a:p>
            <a:r>
              <a:rPr lang="en-US" dirty="0" smtClean="0"/>
              <a:t>Velocity Dispersion Mass Calibration</a:t>
            </a:r>
            <a:br>
              <a:rPr lang="en-US" dirty="0" smtClean="0"/>
            </a:br>
            <a:r>
              <a:rPr lang="en-US" sz="2400" dirty="0" err="1" smtClean="0"/>
              <a:t>Bazin</a:t>
            </a:r>
            <a:r>
              <a:rPr lang="en-US" sz="2400" dirty="0" smtClean="0"/>
              <a:t>, </a:t>
            </a:r>
            <a:r>
              <a:rPr lang="en-US" sz="2400" dirty="0" err="1" smtClean="0"/>
              <a:t>Ruel</a:t>
            </a:r>
            <a:r>
              <a:rPr lang="en-US" sz="2400" dirty="0" smtClean="0"/>
              <a:t>, </a:t>
            </a:r>
            <a:r>
              <a:rPr lang="en-US" sz="2400" dirty="0" err="1" smtClean="0"/>
              <a:t>Saro</a:t>
            </a:r>
            <a:r>
              <a:rPr lang="en-US" sz="2400" dirty="0" smtClean="0"/>
              <a:t> and </a:t>
            </a:r>
            <a:r>
              <a:rPr lang="en-US" sz="2400" dirty="0" err="1" smtClean="0"/>
              <a:t>Bocquet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572000" cy="4419600"/>
          </a:xfrm>
        </p:spPr>
        <p:txBody>
          <a:bodyPr/>
          <a:lstStyle/>
          <a:p>
            <a:r>
              <a:rPr lang="en-US" sz="2400" dirty="0" smtClean="0"/>
              <a:t>Goal: </a:t>
            </a:r>
          </a:p>
          <a:p>
            <a:pPr lvl="1"/>
            <a:r>
              <a:rPr lang="en-US" sz="1800" dirty="0" smtClean="0"/>
              <a:t>Dispersions are high scatter mass proxies</a:t>
            </a:r>
          </a:p>
          <a:p>
            <a:pPr lvl="1"/>
            <a:r>
              <a:rPr lang="en-US" sz="1800" dirty="0" smtClean="0"/>
              <a:t>Rely on simulations for calibration- to characterize biases</a:t>
            </a:r>
          </a:p>
          <a:p>
            <a:pPr lvl="1"/>
            <a:r>
              <a:rPr lang="en-US" sz="1800" dirty="0"/>
              <a:t>e</a:t>
            </a:r>
            <a:r>
              <a:rPr lang="en-US" sz="1800" dirty="0" smtClean="0"/>
              <a:t>sp. interesting at high z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Current Status</a:t>
            </a:r>
          </a:p>
          <a:p>
            <a:pPr lvl="1"/>
            <a:r>
              <a:rPr lang="en-US" sz="2000" dirty="0" smtClean="0"/>
              <a:t>Data acquisition continuing at Gemini, VLT and Magellan</a:t>
            </a:r>
          </a:p>
          <a:p>
            <a:pPr lvl="1"/>
            <a:r>
              <a:rPr lang="en-US" sz="2000" dirty="0" smtClean="0"/>
              <a:t>Initial “data paper” imminent</a:t>
            </a:r>
          </a:p>
          <a:p>
            <a:pPr marL="914400" lvl="2" indent="0">
              <a:buNone/>
            </a:pPr>
            <a:r>
              <a:rPr lang="en-US" sz="1600" dirty="0" err="1" smtClean="0"/>
              <a:t>Ruel</a:t>
            </a:r>
            <a:r>
              <a:rPr lang="en-US" sz="1600" dirty="0" smtClean="0"/>
              <a:t>, </a:t>
            </a:r>
            <a:r>
              <a:rPr lang="en-US" sz="1600" dirty="0" err="1" smtClean="0"/>
              <a:t>Bazin</a:t>
            </a:r>
            <a:r>
              <a:rPr lang="en-US" sz="1600" dirty="0" smtClean="0"/>
              <a:t> et </a:t>
            </a:r>
            <a:endParaRPr lang="en-US" sz="2400" dirty="0" smtClean="0"/>
          </a:p>
          <a:p>
            <a:pPr lvl="1"/>
            <a:r>
              <a:rPr lang="en-US" sz="2000" dirty="0" err="1" smtClean="0"/>
              <a:t>Y</a:t>
            </a:r>
            <a:r>
              <a:rPr lang="en-US" sz="2000" baseline="-25000" dirty="0" err="1" smtClean="0"/>
              <a:t>x</a:t>
            </a:r>
            <a:r>
              <a:rPr lang="en-US" sz="2000" dirty="0" err="1" smtClean="0"/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dirty="0" smtClean="0"/>
              <a:t> calibration underway</a:t>
            </a:r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5" descr="Science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33338" y="6057864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Bazin-veldistri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8800"/>
            <a:ext cx="4124861" cy="3192104"/>
          </a:xfrm>
          <a:prstGeom prst="rect">
            <a:avLst/>
          </a:prstGeom>
          <a:ln>
            <a:solidFill>
              <a:srgbClr val="009999"/>
            </a:solidFill>
          </a:ln>
        </p:spPr>
      </p:pic>
      <p:pic>
        <p:nvPicPr>
          <p:cNvPr id="16" name="Picture 15" descr="Bazin-spectr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371600"/>
            <a:ext cx="3099483" cy="4343400"/>
          </a:xfrm>
          <a:prstGeom prst="rect">
            <a:avLst/>
          </a:prstGeom>
          <a:ln>
            <a:solidFill>
              <a:srgbClr val="009999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990294" y="5867400"/>
            <a:ext cx="193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Bazin</a:t>
            </a:r>
            <a:r>
              <a:rPr lang="en-US" sz="1800" dirty="0" smtClean="0"/>
              <a:t> et al, in prep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470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 smtClean="0"/>
              <a:t>SPT Cluster Sample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7543800" cy="5181600"/>
          </a:xfrm>
        </p:spPr>
        <p:txBody>
          <a:bodyPr/>
          <a:lstStyle/>
          <a:p>
            <a:r>
              <a:rPr lang="en-US" sz="2000" dirty="0" smtClean="0"/>
              <a:t>Clusters selection:</a:t>
            </a:r>
          </a:p>
          <a:p>
            <a:pPr lvl="1"/>
            <a:r>
              <a:rPr lang="en-US" sz="1600" dirty="0" smtClean="0"/>
              <a:t> multi-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 matched filter method </a:t>
            </a:r>
          </a:p>
          <a:p>
            <a:pPr marL="457200" lvl="1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(</a:t>
            </a:r>
            <a:r>
              <a:rPr lang="en-US" sz="1600" dirty="0" err="1" smtClean="0"/>
              <a:t>Melin</a:t>
            </a:r>
            <a:r>
              <a:rPr lang="en-US" sz="1600" dirty="0" smtClean="0"/>
              <a:t> et al 2006)</a:t>
            </a:r>
          </a:p>
          <a:p>
            <a:endParaRPr lang="en-US" sz="2000" dirty="0"/>
          </a:p>
          <a:p>
            <a:r>
              <a:rPr lang="en-US" sz="2000" dirty="0" smtClean="0"/>
              <a:t>750deg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sample </a:t>
            </a:r>
          </a:p>
          <a:p>
            <a:pPr lvl="1"/>
            <a:r>
              <a:rPr lang="en-US" sz="1600" dirty="0" smtClean="0"/>
              <a:t>224 candidates at S/N&gt;4.5</a:t>
            </a:r>
          </a:p>
          <a:p>
            <a:pPr lvl="1"/>
            <a:r>
              <a:rPr lang="en-US" sz="1600" dirty="0" err="1" smtClean="0"/>
              <a:t>Followup</a:t>
            </a:r>
            <a:r>
              <a:rPr lang="en-US" sz="1600" dirty="0" smtClean="0"/>
              <a:t> “complete,” </a:t>
            </a:r>
          </a:p>
          <a:p>
            <a:pPr marL="457200" lvl="1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Song </a:t>
            </a:r>
            <a:r>
              <a:rPr lang="en-US" sz="1600" dirty="0"/>
              <a:t>et al 2012, </a:t>
            </a:r>
            <a:r>
              <a:rPr lang="en-US" sz="1600" dirty="0" err="1"/>
              <a:t>ApJ</a:t>
            </a:r>
            <a:r>
              <a:rPr lang="en-US" sz="1600" dirty="0"/>
              <a:t> in </a:t>
            </a:r>
            <a:r>
              <a:rPr lang="en-US" sz="1600" dirty="0" smtClean="0"/>
              <a:t>press</a:t>
            </a:r>
          </a:p>
          <a:p>
            <a:pPr lvl="1"/>
            <a:endParaRPr lang="en-US" sz="1600" dirty="0"/>
          </a:p>
          <a:p>
            <a:r>
              <a:rPr lang="en-US" sz="2000" dirty="0" smtClean="0"/>
              <a:t>2500deg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sample</a:t>
            </a:r>
          </a:p>
          <a:p>
            <a:pPr lvl="1"/>
            <a:r>
              <a:rPr lang="en-US" sz="1600" dirty="0" smtClean="0"/>
              <a:t>650 candidates at S/N&gt;4.5</a:t>
            </a:r>
          </a:p>
          <a:p>
            <a:pPr lvl="1"/>
            <a:r>
              <a:rPr lang="en-US" sz="1600" dirty="0" err="1" smtClean="0"/>
              <a:t>Followup</a:t>
            </a:r>
            <a:r>
              <a:rPr lang="en-US" sz="1600" dirty="0" smtClean="0"/>
              <a:t> ongoing</a:t>
            </a:r>
          </a:p>
          <a:p>
            <a:pPr lvl="1"/>
            <a:endParaRPr lang="en-US" sz="1600" dirty="0"/>
          </a:p>
          <a:p>
            <a:r>
              <a:rPr lang="en-US" sz="2000" dirty="0" err="1" smtClean="0"/>
              <a:t>SPTpol</a:t>
            </a:r>
            <a:r>
              <a:rPr lang="en-US" sz="2000" dirty="0" smtClean="0"/>
              <a:t> Sample</a:t>
            </a:r>
          </a:p>
          <a:p>
            <a:pPr lvl="1"/>
            <a:r>
              <a:rPr lang="en-US" sz="1600" dirty="0" smtClean="0"/>
              <a:t>~600 deg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4x lower noise</a:t>
            </a:r>
          </a:p>
          <a:p>
            <a:pPr lvl="1"/>
            <a:r>
              <a:rPr lang="en-US" sz="1600" dirty="0" smtClean="0"/>
              <a:t>Direct detection of groups, Main sample clusters pushed to </a:t>
            </a:r>
            <a:r>
              <a:rPr lang="en-US" sz="1600" dirty="0" smtClean="0">
                <a:latin typeface="Symbol" charset="2"/>
                <a:cs typeface="Symbol" charset="2"/>
              </a:rPr>
              <a:t>x</a:t>
            </a:r>
            <a:r>
              <a:rPr lang="en-US" sz="1600" dirty="0" smtClean="0"/>
              <a:t>&gt;20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4F80C-3848-8E49-91B0-7675960E39F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5" descr="Science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022850" y="1143000"/>
            <a:ext cx="3892550" cy="4636532"/>
            <a:chOff x="4876800" y="1295400"/>
            <a:chExt cx="3892550" cy="4636532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4876800" y="1295400"/>
              <a:ext cx="3892550" cy="4141787"/>
              <a:chOff x="4800600" y="1353929"/>
              <a:chExt cx="3941763" cy="4572000"/>
            </a:xfrm>
          </p:grpSpPr>
          <p:pic>
            <p:nvPicPr>
              <p:cNvPr id="10" name="Picture 15" descr="spt_obsreg_2011_index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201"/>
              <a:stretch>
                <a:fillRect/>
              </a:stretch>
            </p:blipFill>
            <p:spPr bwMode="auto">
              <a:xfrm>
                <a:off x="4800600" y="1353929"/>
                <a:ext cx="3941763" cy="4572000"/>
              </a:xfrm>
              <a:prstGeom prst="rect">
                <a:avLst/>
              </a:prstGeom>
              <a:noFill/>
              <a:ln w="28575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"/>
              <p:cNvSpPr txBox="1">
                <a:spLocks noChangeArrowheads="1"/>
              </p:cNvSpPr>
              <p:nvPr/>
            </p:nvSpPr>
            <p:spPr bwMode="auto">
              <a:xfrm>
                <a:off x="6490174" y="1410101"/>
                <a:ext cx="130646" cy="285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en-US" sz="1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715000" y="5562600"/>
              <a:ext cx="2467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Williams et al 2012, </a:t>
              </a:r>
              <a:r>
                <a:rPr lang="en-US" sz="1800" dirty="0" err="1" smtClean="0"/>
                <a:t>ApJ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071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391400" cy="762000"/>
          </a:xfrm>
        </p:spPr>
        <p:txBody>
          <a:bodyPr/>
          <a:lstStyle/>
          <a:p>
            <a:r>
              <a:rPr lang="en-US" sz="2800" dirty="0" smtClean="0"/>
              <a:t>Calibrating </a:t>
            </a:r>
            <a:r>
              <a:rPr lang="en-US" sz="2800" dirty="0" smtClean="0">
                <a:latin typeface="Symbol" charset="2"/>
                <a:cs typeface="Symbol" charset="2"/>
              </a:rPr>
              <a:t>x</a:t>
            </a:r>
            <a:r>
              <a:rPr lang="en-US" sz="2800" dirty="0" smtClean="0"/>
              <a:t>-mass with </a:t>
            </a:r>
            <a:r>
              <a:rPr lang="en-US" sz="2800" dirty="0" smtClean="0">
                <a:latin typeface="Symbol" charset="2"/>
                <a:cs typeface="Symbol" charset="2"/>
              </a:rPr>
              <a:t>s</a:t>
            </a:r>
            <a:r>
              <a:rPr lang="en-US" sz="2800" dirty="0" smtClean="0"/>
              <a:t> and </a:t>
            </a:r>
            <a:r>
              <a:rPr lang="en-US" sz="2800" dirty="0" err="1" smtClean="0"/>
              <a:t>Y</a:t>
            </a:r>
            <a:r>
              <a:rPr lang="en-US" sz="2800" baseline="-25000" dirty="0" err="1" smtClean="0"/>
              <a:t>x</a:t>
            </a:r>
            <a:endParaRPr lang="en-US" sz="28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572000" cy="4419600"/>
          </a:xfrm>
        </p:spPr>
        <p:txBody>
          <a:bodyPr/>
          <a:lstStyle/>
          <a:p>
            <a:r>
              <a:rPr lang="en-US" sz="2400" dirty="0" smtClean="0"/>
              <a:t>Scaling relations:</a:t>
            </a:r>
          </a:p>
          <a:p>
            <a:pPr lvl="1"/>
            <a:r>
              <a:rPr lang="en-US" sz="1800" dirty="0" smtClean="0"/>
              <a:t>Amplitude, Slope, Redshift evolution and Intrinsic scatter for each relation</a:t>
            </a:r>
          </a:p>
          <a:p>
            <a:pPr lvl="1"/>
            <a:r>
              <a:rPr lang="en-US" sz="1800" dirty="0" smtClean="0"/>
              <a:t>Cosmology dependent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Method:</a:t>
            </a:r>
          </a:p>
          <a:p>
            <a:pPr lvl="1"/>
            <a:r>
              <a:rPr lang="en-US" sz="2000" dirty="0" smtClean="0"/>
              <a:t>Given scaling relation </a:t>
            </a:r>
            <a:r>
              <a:rPr lang="en-US" sz="2000" dirty="0" err="1" smtClean="0"/>
              <a:t>params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smtClean="0"/>
              <a:t>Use (</a:t>
            </a:r>
            <a:r>
              <a:rPr lang="en-US" sz="2000" dirty="0" err="1" smtClean="0">
                <a:latin typeface="Symbol" charset="2"/>
                <a:cs typeface="Symbol" charset="2"/>
              </a:rPr>
              <a:t>x</a:t>
            </a:r>
            <a:r>
              <a:rPr lang="en-US" sz="2000" dirty="0" err="1" smtClean="0"/>
              <a:t>,z</a:t>
            </a:r>
            <a:r>
              <a:rPr lang="en-US" sz="2000" dirty="0" smtClean="0"/>
              <a:t>) to predict P(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dirty="0" smtClean="0"/>
              <a:t>), P(</a:t>
            </a:r>
            <a:r>
              <a:rPr lang="en-US" sz="2000" dirty="0" err="1" smtClean="0"/>
              <a:t>Y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)</a:t>
            </a:r>
          </a:p>
          <a:p>
            <a:pPr lvl="2"/>
            <a:r>
              <a:rPr lang="en-US" sz="1200" dirty="0" smtClean="0"/>
              <a:t>including selection effects like </a:t>
            </a:r>
            <a:r>
              <a:rPr lang="en-US" sz="1200" dirty="0" err="1" smtClean="0"/>
              <a:t>Eddington</a:t>
            </a:r>
            <a:r>
              <a:rPr lang="en-US" sz="1200" dirty="0" smtClean="0"/>
              <a:t> bias</a:t>
            </a:r>
          </a:p>
          <a:p>
            <a:pPr lvl="1"/>
            <a:r>
              <a:rPr lang="en-US" sz="2000" dirty="0" smtClean="0"/>
              <a:t>Extract likelihood of consistency with observed 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dirty="0" smtClean="0"/>
              <a:t> and </a:t>
            </a:r>
            <a:r>
              <a:rPr lang="en-US" sz="2000" dirty="0" err="1" smtClean="0"/>
              <a:t>Y</a:t>
            </a:r>
            <a:r>
              <a:rPr lang="en-US" sz="2000" baseline="-25000" dirty="0" err="1" smtClean="0"/>
              <a:t>x</a:t>
            </a:r>
            <a:endParaRPr lang="en-US" sz="2000" baseline="-25000" dirty="0" smtClean="0"/>
          </a:p>
          <a:p>
            <a:pPr lvl="1"/>
            <a:r>
              <a:rPr lang="en-US" sz="2000" dirty="0" smtClean="0"/>
              <a:t>Iterate</a:t>
            </a:r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5" descr="Science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33338" y="6057864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90294" y="6107668"/>
            <a:ext cx="193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Bazin</a:t>
            </a:r>
            <a:r>
              <a:rPr lang="en-US" sz="1800" dirty="0" smtClean="0"/>
              <a:t> et al, in prep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5376446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 descr="Bazin-method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1112" r="2468" b="11329"/>
          <a:stretch/>
        </p:blipFill>
        <p:spPr>
          <a:xfrm rot="16200000">
            <a:off x="5081417" y="1319383"/>
            <a:ext cx="3603813" cy="4165447"/>
          </a:xfrm>
          <a:prstGeom prst="rect">
            <a:avLst/>
          </a:prstGeom>
          <a:ln>
            <a:solidFill>
              <a:srgbClr val="009999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76800" y="4904601"/>
            <a:ext cx="403860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M200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6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315200" cy="762000"/>
          </a:xfrm>
        </p:spPr>
        <p:txBody>
          <a:bodyPr/>
          <a:lstStyle/>
          <a:p>
            <a:r>
              <a:rPr lang="en-US" dirty="0" smtClean="0"/>
              <a:t>Amplitude-Scatter Degeneracy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495800" cy="5334000"/>
          </a:xfrm>
        </p:spPr>
        <p:txBody>
          <a:bodyPr/>
          <a:lstStyle/>
          <a:p>
            <a:r>
              <a:rPr lang="en-US" sz="2000" dirty="0" err="1" smtClean="0"/>
              <a:t>Eddington</a:t>
            </a:r>
            <a:r>
              <a:rPr lang="en-US" sz="2000" dirty="0" smtClean="0"/>
              <a:t> Bias leads to amplitude-scatter degeneracy</a:t>
            </a:r>
            <a:endParaRPr lang="en-US" sz="2000" dirty="0"/>
          </a:p>
          <a:p>
            <a:pPr lvl="1"/>
            <a:r>
              <a:rPr lang="en-US" sz="1600" dirty="0" smtClean="0"/>
              <a:t>A given </a:t>
            </a:r>
            <a:r>
              <a:rPr lang="en-US" sz="1600" dirty="0" smtClean="0">
                <a:latin typeface="Symbol" charset="2"/>
                <a:cs typeface="Symbol" charset="2"/>
              </a:rPr>
              <a:t>x</a:t>
            </a:r>
            <a:r>
              <a:rPr lang="en-US" sz="1600" dirty="0" smtClean="0"/>
              <a:t> maps into mass according to amplitude A</a:t>
            </a:r>
            <a:endParaRPr lang="en-US" sz="2000" dirty="0"/>
          </a:p>
          <a:p>
            <a:pPr lvl="1"/>
            <a:r>
              <a:rPr lang="en-US" sz="1600" dirty="0" smtClean="0"/>
              <a:t>Scale of </a:t>
            </a:r>
            <a:r>
              <a:rPr lang="en-US" sz="1600" dirty="0" err="1" smtClean="0"/>
              <a:t>Eddington</a:t>
            </a:r>
            <a:r>
              <a:rPr lang="en-US" sz="1600" dirty="0" smtClean="0"/>
              <a:t> bias depends on scatter D</a:t>
            </a:r>
            <a:endParaRPr lang="en-US" sz="2000" dirty="0"/>
          </a:p>
          <a:p>
            <a:pPr lvl="1"/>
            <a:r>
              <a:rPr lang="en-US" sz="1600" dirty="0" smtClean="0"/>
              <a:t>Different combinations of A/D lead to same predicted mass distribution and P(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)</a:t>
            </a:r>
          </a:p>
          <a:p>
            <a:pPr marL="914400" lvl="2" indent="0">
              <a:buNone/>
            </a:pPr>
            <a:r>
              <a:rPr lang="en-US" sz="1200" dirty="0" smtClean="0"/>
              <a:t>A,D=(6,0.2)-blue and (4.3,0.3)-red</a:t>
            </a:r>
            <a:endParaRPr lang="en-US" sz="1200" dirty="0"/>
          </a:p>
          <a:p>
            <a:endParaRPr lang="en-US" sz="2000" dirty="0" smtClean="0"/>
          </a:p>
          <a:p>
            <a:r>
              <a:rPr lang="en-US" sz="2000" dirty="0" smtClean="0"/>
              <a:t>A/D Degeneracy from direct calibration not exactly aligned with A/D degeneracy from counts</a:t>
            </a:r>
          </a:p>
          <a:p>
            <a:endParaRPr lang="en-US" sz="2000" dirty="0" smtClean="0"/>
          </a:p>
          <a:p>
            <a:r>
              <a:rPr lang="en-US" sz="2000" dirty="0" smtClean="0"/>
              <a:t>What do we know about scatter D?</a:t>
            </a:r>
          </a:p>
          <a:p>
            <a:pPr lvl="1"/>
            <a:r>
              <a:rPr lang="en-US" sz="1600" dirty="0" err="1" smtClean="0"/>
              <a:t>Y</a:t>
            </a:r>
            <a:r>
              <a:rPr lang="en-US" sz="1600" baseline="-25000" dirty="0" err="1" smtClean="0"/>
              <a:t>x</a:t>
            </a:r>
            <a:r>
              <a:rPr lang="en-US" sz="1600" dirty="0" err="1" smtClean="0"/>
              <a:t>+Counts</a:t>
            </a:r>
            <a:r>
              <a:rPr lang="en-US" sz="1600" dirty="0" smtClean="0"/>
              <a:t> constraint: 0.21+/-0.09</a:t>
            </a:r>
          </a:p>
          <a:p>
            <a:pPr marL="457200" lvl="1" indent="0">
              <a:buNone/>
            </a:pPr>
            <a:r>
              <a:rPr lang="en-US" sz="1600" dirty="0"/>
              <a:t>	</a:t>
            </a:r>
            <a:r>
              <a:rPr lang="en-US" sz="1200" dirty="0" smtClean="0"/>
              <a:t>Benson et al </a:t>
            </a:r>
            <a:r>
              <a:rPr lang="en-US" sz="1200" dirty="0" err="1" smtClean="0"/>
              <a:t>astro-ph</a:t>
            </a:r>
            <a:r>
              <a:rPr lang="en-US" sz="1200" dirty="0" smtClean="0"/>
              <a:t>/1112.5435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5" descr="Science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azin-pm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4284000" cy="4331076"/>
          </a:xfrm>
          <a:prstGeom prst="rect">
            <a:avLst/>
          </a:prstGeom>
          <a:ln>
            <a:solidFill>
              <a:srgbClr val="009999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61694" y="6107668"/>
            <a:ext cx="193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Bazin</a:t>
            </a:r>
            <a:r>
              <a:rPr lang="en-US" sz="1800" dirty="0" smtClean="0"/>
              <a:t> et al, in prep</a:t>
            </a:r>
            <a:endParaRPr lang="en-US" sz="1800" dirty="0"/>
          </a:p>
        </p:txBody>
      </p:sp>
      <p:pic>
        <p:nvPicPr>
          <p:cNvPr id="10" name="Picture 9" descr="Bazin-psigma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00" y="1371600"/>
            <a:ext cx="4392000" cy="4326447"/>
          </a:xfrm>
          <a:prstGeom prst="rect">
            <a:avLst/>
          </a:prstGeom>
          <a:ln>
            <a:solidFill>
              <a:srgbClr val="009999"/>
            </a:solidFill>
          </a:ln>
        </p:spPr>
      </p:pic>
      <p:pic>
        <p:nvPicPr>
          <p:cNvPr id="11" name="Picture 10" descr="Bazin-sz_X_w_wo_dszprio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76" y="914399"/>
            <a:ext cx="2833624" cy="52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5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4F80C-3848-8E49-91B0-7675960E39F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60325" y="76200"/>
            <a:ext cx="1006475" cy="1143000"/>
            <a:chOff x="8001000" y="1447800"/>
            <a:chExt cx="1006239" cy="1143000"/>
          </a:xfrm>
        </p:grpSpPr>
        <p:pic>
          <p:nvPicPr>
            <p:cNvPr id="9" name="Picture 2" descr="ka_h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8" r="22632"/>
            <a:stretch>
              <a:fillRect/>
            </a:stretch>
          </p:blipFill>
          <p:spPr bwMode="auto">
            <a:xfrm>
              <a:off x="8001000" y="1447800"/>
              <a:ext cx="924560" cy="1143000"/>
            </a:xfrm>
            <a:prstGeom prst="rect">
              <a:avLst/>
            </a:prstGeom>
            <a:noFill/>
            <a:ln w="19050">
              <a:solidFill>
                <a:srgbClr val="009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22"/>
            <p:cNvSpPr txBox="1">
              <a:spLocks noChangeArrowheads="1"/>
            </p:cNvSpPr>
            <p:nvPr/>
          </p:nvSpPr>
          <p:spPr bwMode="auto">
            <a:xfrm>
              <a:off x="8458200" y="1447800"/>
              <a:ext cx="549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600">
                  <a:solidFill>
                    <a:srgbClr val="FF0000"/>
                  </a:solidFill>
                  <a:latin typeface="Times New Roman" charset="0"/>
                </a:rPr>
                <a:t>e-ROSITA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98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</a:t>
            </a:r>
            <a:r>
              <a:rPr lang="en-US" dirty="0" err="1" smtClean="0"/>
              <a:t>Followup</a:t>
            </a:r>
            <a:r>
              <a:rPr lang="en-US" dirty="0" smtClean="0"/>
              <a:t>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419600" cy="4114800"/>
          </a:xfrm>
        </p:spPr>
        <p:txBody>
          <a:bodyPr/>
          <a:lstStyle/>
          <a:p>
            <a:r>
              <a:rPr lang="en-US" sz="2000" dirty="0" smtClean="0"/>
              <a:t>Multi-band optical imaging the key ingredient for removing contamination and measuring redshifts of the </a:t>
            </a:r>
            <a:r>
              <a:rPr lang="en-US" sz="2000" dirty="0" err="1" smtClean="0"/>
              <a:t>eROSITA</a:t>
            </a:r>
            <a:r>
              <a:rPr lang="en-US" sz="2000" dirty="0" smtClean="0"/>
              <a:t> sample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Redshift range suggests </a:t>
            </a:r>
            <a:r>
              <a:rPr lang="en-US" sz="2000" dirty="0" err="1" smtClean="0"/>
              <a:t>griz</a:t>
            </a:r>
            <a:r>
              <a:rPr lang="en-US" sz="2000" dirty="0" smtClean="0"/>
              <a:t> needed for the “new” systems</a:t>
            </a:r>
          </a:p>
          <a:p>
            <a:endParaRPr lang="en-US" sz="2000" dirty="0"/>
          </a:p>
          <a:p>
            <a:r>
              <a:rPr lang="en-US" sz="2000" dirty="0" smtClean="0"/>
              <a:t>Spectroscopy needed for a representative subsample to calibrate the photo-z’s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4F80C-3848-8E49-91B0-7675960E39F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 descr="eROSITA-zdis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17941" r="2622" b="17242"/>
          <a:stretch/>
        </p:blipFill>
        <p:spPr>
          <a:xfrm>
            <a:off x="5029200" y="1752600"/>
            <a:ext cx="3911583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5638800"/>
            <a:ext cx="197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Pillepich</a:t>
            </a:r>
            <a:r>
              <a:rPr lang="en-US" sz="1800" dirty="0" smtClean="0"/>
              <a:t> et al 2012</a:t>
            </a:r>
            <a:endParaRPr lang="en-US" sz="1800" dirty="0"/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0325" y="76200"/>
            <a:ext cx="1006475" cy="1143000"/>
            <a:chOff x="8001000" y="1447800"/>
            <a:chExt cx="1006239" cy="1143000"/>
          </a:xfrm>
        </p:grpSpPr>
        <p:pic>
          <p:nvPicPr>
            <p:cNvPr id="11" name="Picture 2" descr="ka_h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8" r="22632"/>
            <a:stretch>
              <a:fillRect/>
            </a:stretch>
          </p:blipFill>
          <p:spPr bwMode="auto">
            <a:xfrm>
              <a:off x="8001000" y="1447800"/>
              <a:ext cx="924560" cy="1143000"/>
            </a:xfrm>
            <a:prstGeom prst="rect">
              <a:avLst/>
            </a:prstGeom>
            <a:noFill/>
            <a:ln w="19050">
              <a:solidFill>
                <a:srgbClr val="009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22"/>
            <p:cNvSpPr txBox="1">
              <a:spLocks noChangeArrowheads="1"/>
            </p:cNvSpPr>
            <p:nvPr/>
          </p:nvSpPr>
          <p:spPr bwMode="auto">
            <a:xfrm>
              <a:off x="8458200" y="1447800"/>
              <a:ext cx="549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600">
                  <a:solidFill>
                    <a:srgbClr val="FF0000"/>
                  </a:solidFill>
                  <a:latin typeface="Times New Roman" charset="0"/>
                </a:rPr>
                <a:t>e-ROSITA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59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629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SPT Optical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Followup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62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295400"/>
            <a:ext cx="4699000" cy="476091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We use multiband photometry to get red sequence cluster redshifts</a:t>
            </a:r>
          </a:p>
          <a:p>
            <a:pPr>
              <a:lnSpc>
                <a:spcPct val="90000"/>
              </a:lnSpc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Began with dedicated survey</a:t>
            </a:r>
          </a:p>
          <a:p>
            <a:pPr marL="457200" lvl="1" indent="0">
              <a:lnSpc>
                <a:spcPct val="90000"/>
              </a:lnSpc>
              <a:buFont typeface="Webdings" charset="0"/>
              <a:buNone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Blanco Cosmology Survey – </a:t>
            </a:r>
          </a:p>
          <a:p>
            <a:pPr marL="457200" lvl="1" indent="0">
              <a:lnSpc>
                <a:spcPct val="90000"/>
              </a:lnSpc>
              <a:buFont typeface="Webdings" charset="0"/>
              <a:buNone/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60 nights/ 80 deg</a:t>
            </a:r>
            <a:r>
              <a:rPr lang="en-US" sz="1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800" i="1" dirty="0" err="1" smtClean="0">
                <a:latin typeface="Arial" charset="0"/>
                <a:ea typeface="ＭＳ Ｐゴシック" charset="0"/>
                <a:cs typeface="ＭＳ Ｐゴシック" charset="0"/>
              </a:rPr>
              <a:t>griz</a:t>
            </a:r>
            <a:endParaRPr lang="en-US" sz="1800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lnSpc>
                <a:spcPct val="90000"/>
              </a:lnSpc>
              <a:buFont typeface="Webdings" charset="0"/>
              <a:buNone/>
              <a:defRPr/>
            </a:pPr>
            <a:endParaRPr lang="en-US" sz="1800" i="1" baseline="30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lnSpc>
                <a:spcPct val="90000"/>
              </a:lnSpc>
              <a:buFont typeface="Webdings" charset="0"/>
              <a:buNone/>
              <a:defRPr/>
            </a:pP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ee Desai et al 2012 (</a:t>
            </a:r>
            <a:r>
              <a:rPr lang="en-US" baseline="30000" dirty="0" err="1" smtClean="0">
                <a:latin typeface="Arial" charset="0"/>
                <a:ea typeface="ＭＳ Ｐゴシック" charset="0"/>
                <a:cs typeface="ＭＳ Ｐゴシック" charset="0"/>
              </a:rPr>
              <a:t>astro-ph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/1204.1210)</a:t>
            </a:r>
          </a:p>
          <a:p>
            <a:pPr marL="457200" lvl="1" indent="0">
              <a:lnSpc>
                <a:spcPct val="90000"/>
              </a:lnSpc>
              <a:buFont typeface="Webdings" charset="0"/>
              <a:buNone/>
              <a:defRPr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Now we go cluster by cluster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~100 nights on the telescope so far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Over 500 candidates imaged to date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Goal:  finish within a year</a:t>
            </a:r>
          </a:p>
        </p:txBody>
      </p:sp>
      <p:sp>
        <p:nvSpPr>
          <p:cNvPr id="25603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28. November 2012</a:t>
            </a:r>
            <a:endParaRPr lang="en-US">
              <a:latin typeface="Arial" charset="0"/>
            </a:endParaRPr>
          </a:p>
        </p:txBody>
      </p:sp>
      <p:sp>
        <p:nvSpPr>
          <p:cNvPr id="2560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Mohr - eROSITA CWG Meeting - LMU</a:t>
            </a:r>
            <a:endParaRPr lang="en-US" dirty="0">
              <a:latin typeface="Arial" charset="0"/>
            </a:endParaRPr>
          </a:p>
        </p:txBody>
      </p:sp>
      <p:sp>
        <p:nvSpPr>
          <p:cNvPr id="2560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8208DB5-FE08-8D44-B2DE-B25482DAB6F2}" type="slidenum">
              <a:rPr lang="en-US" sz="1000">
                <a:latin typeface="Arial" charset="0"/>
              </a:rPr>
              <a:pPr eaLnBrk="1" hangingPunct="1"/>
              <a:t>5</a:t>
            </a:fld>
            <a:endParaRPr lang="en-US" sz="1000">
              <a:latin typeface="Arial" charset="0"/>
            </a:endParaRPr>
          </a:p>
        </p:txBody>
      </p:sp>
      <p:pic>
        <p:nvPicPr>
          <p:cNvPr id="25606" name="Picture 5" descr="Science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8" descr="Blan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6200"/>
            <a:ext cx="1004888" cy="100488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1" descr="specz_photoz_best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6"/>
          <a:stretch>
            <a:fillRect/>
          </a:stretch>
        </p:blipFill>
        <p:spPr bwMode="auto">
          <a:xfrm>
            <a:off x="5087939" y="1600200"/>
            <a:ext cx="3760724" cy="32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Box 3"/>
          <p:cNvSpPr txBox="1">
            <a:spLocks noChangeArrowheads="1"/>
          </p:cNvSpPr>
          <p:nvPr/>
        </p:nvSpPr>
        <p:spPr bwMode="auto">
          <a:xfrm>
            <a:off x="4912984" y="5028708"/>
            <a:ext cx="42535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Characteristic scatter </a:t>
            </a:r>
            <a:r>
              <a:rPr lang="en-US" sz="1600" dirty="0" err="1" smtClean="0">
                <a:latin typeface="Symbol" charset="0"/>
                <a:cs typeface="Symbol" charset="0"/>
              </a:rPr>
              <a:t>d</a:t>
            </a:r>
            <a:r>
              <a:rPr lang="en-US" sz="1600" dirty="0" err="1" smtClean="0"/>
              <a:t>z</a:t>
            </a:r>
            <a:r>
              <a:rPr lang="en-US" sz="1600" dirty="0" smtClean="0"/>
              <a:t>/(1+z)~</a:t>
            </a:r>
            <a:r>
              <a:rPr lang="en-US" sz="1600" dirty="0"/>
              <a:t>0.018 for 0&lt;z&lt;1.4</a:t>
            </a:r>
          </a:p>
          <a:p>
            <a:pPr algn="ctr" eaLnBrk="1" hangingPunct="1"/>
            <a:r>
              <a:rPr lang="en-US" sz="1600" dirty="0"/>
              <a:t>For 53 clusters with spec-z’s</a:t>
            </a:r>
          </a:p>
        </p:txBody>
      </p:sp>
      <p:sp>
        <p:nvSpPr>
          <p:cNvPr id="25611" name="TextBox 5"/>
          <p:cNvSpPr txBox="1">
            <a:spLocks noChangeArrowheads="1"/>
          </p:cNvSpPr>
          <p:nvPr/>
        </p:nvSpPr>
        <p:spPr bwMode="auto">
          <a:xfrm>
            <a:off x="5545224" y="1904956"/>
            <a:ext cx="1172385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2B5481"/>
                </a:solidFill>
              </a:rPr>
              <a:t>Song et al 2012</a:t>
            </a:r>
          </a:p>
        </p:txBody>
      </p:sp>
    </p:spTree>
    <p:extLst>
      <p:ext uri="{BB962C8B-B14F-4D97-AF65-F5344CB8AC3E}">
        <p14:creationId xmlns:p14="http://schemas.microsoft.com/office/powerpoint/2010/main" val="313738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28. November 2012</a:t>
            </a:r>
            <a:endParaRPr lang="en-US">
              <a:latin typeface="Arial" charset="0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Mohr - eROSITA CWG Meeting - LMU</a:t>
            </a:r>
            <a:endParaRPr lang="en-US">
              <a:latin typeface="Arial" charset="0"/>
            </a:endParaRPr>
          </a:p>
        </p:txBody>
      </p:sp>
      <p:sp>
        <p:nvSpPr>
          <p:cNvPr id="2765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7D50EE1-511D-A64D-A7FC-1ACD2B5CC27D}" type="slidenum">
              <a:rPr lang="en-US">
                <a:latin typeface="Arial" charset="0"/>
              </a:rPr>
              <a:pPr eaLnBrk="1" hangingPunct="1"/>
              <a:t>6</a:t>
            </a:fld>
            <a:endParaRPr lang="en-US">
              <a:latin typeface="Arial" charset="0"/>
            </a:endParaRPr>
          </a:p>
        </p:txBody>
      </p:sp>
      <p:sp>
        <p:nvSpPr>
          <p:cNvPr id="631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70000" y="88900"/>
            <a:ext cx="7734300" cy="738188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Clusters: Redshift Distribution</a:t>
            </a:r>
            <a:endParaRPr lang="en-US" dirty="0"/>
          </a:p>
        </p:txBody>
      </p:sp>
      <p:sp>
        <p:nvSpPr>
          <p:cNvPr id="63181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47663" y="1676400"/>
            <a:ext cx="4371975" cy="3779837"/>
          </a:xfrm>
        </p:spPr>
        <p:txBody>
          <a:bodyPr/>
          <a:lstStyle/>
          <a:p>
            <a:pPr>
              <a:defRPr/>
            </a:pPr>
            <a:r>
              <a:rPr lang="en-US" sz="2200" dirty="0" smtClean="0"/>
              <a:t>Characteristics of 750 deg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sample:</a:t>
            </a:r>
          </a:p>
          <a:p>
            <a:pPr>
              <a:defRPr/>
            </a:pPr>
            <a:endParaRPr lang="en-US" sz="2200" dirty="0" smtClean="0"/>
          </a:p>
          <a:p>
            <a:pPr lvl="1">
              <a:defRPr/>
            </a:pPr>
            <a:r>
              <a:rPr lang="en-US" sz="1800" dirty="0" smtClean="0"/>
              <a:t>224 candidates (&gt;4.5</a:t>
            </a:r>
            <a:r>
              <a:rPr lang="en-US" sz="1800" dirty="0" smtClean="0">
                <a:latin typeface="Symbol" charset="2"/>
                <a:cs typeface="Symbol" charset="2"/>
              </a:rPr>
              <a:t>s</a:t>
            </a:r>
            <a:r>
              <a:rPr lang="en-US" sz="1800" dirty="0" smtClean="0"/>
              <a:t>)</a:t>
            </a:r>
          </a:p>
          <a:p>
            <a:pPr lvl="1">
              <a:defRPr/>
            </a:pPr>
            <a:r>
              <a:rPr lang="en-US" sz="1800" dirty="0" smtClean="0"/>
              <a:t>158 with measured photo-z’s</a:t>
            </a:r>
          </a:p>
          <a:p>
            <a:pPr marL="857250" lvl="2" indent="0">
              <a:buNone/>
              <a:defRPr/>
            </a:pPr>
            <a:r>
              <a:rPr lang="en-US" sz="1400" dirty="0" smtClean="0"/>
              <a:t>9 more with significant NIR galaxy </a:t>
            </a:r>
            <a:r>
              <a:rPr lang="en-US" sz="1400" dirty="0" err="1" smtClean="0"/>
              <a:t>overdensities</a:t>
            </a:r>
            <a:r>
              <a:rPr lang="en-US" sz="1400" dirty="0" smtClean="0"/>
              <a:t> </a:t>
            </a:r>
          </a:p>
          <a:p>
            <a:pPr lvl="1">
              <a:defRPr/>
            </a:pPr>
            <a:r>
              <a:rPr lang="en-US" sz="1800" dirty="0" smtClean="0"/>
              <a:t>Median redshift is ~0.54</a:t>
            </a:r>
          </a:p>
          <a:p>
            <a:pPr lvl="1">
              <a:defRPr/>
            </a:pPr>
            <a:r>
              <a:rPr lang="en-US" sz="1800" dirty="0" smtClean="0"/>
              <a:t>18% of sample with at z&gt;0.8</a:t>
            </a:r>
          </a:p>
        </p:txBody>
      </p:sp>
      <p:pic>
        <p:nvPicPr>
          <p:cNvPr id="27654" name="Picture 5" descr="Science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5" name="Group 4"/>
          <p:cNvGrpSpPr>
            <a:grpSpLocks/>
          </p:cNvGrpSpPr>
          <p:nvPr/>
        </p:nvGrpSpPr>
        <p:grpSpPr bwMode="auto">
          <a:xfrm>
            <a:off x="4648200" y="1752600"/>
            <a:ext cx="4110037" cy="3086100"/>
            <a:chOff x="4786118" y="1908015"/>
            <a:chExt cx="4109839" cy="3085862"/>
          </a:xfrm>
        </p:grpSpPr>
        <p:pic>
          <p:nvPicPr>
            <p:cNvPr id="27656" name="Picture 1" descr="photoz_dist_al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118" y="1908015"/>
              <a:ext cx="4109839" cy="3085862"/>
            </a:xfrm>
            <a:prstGeom prst="rect">
              <a:avLst/>
            </a:prstGeom>
            <a:noFill/>
            <a:ln w="9525">
              <a:solidFill>
                <a:srgbClr val="00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7" name="TextBox 2"/>
            <p:cNvSpPr txBox="1">
              <a:spLocks noChangeArrowheads="1"/>
            </p:cNvSpPr>
            <p:nvPr/>
          </p:nvSpPr>
          <p:spPr bwMode="auto">
            <a:xfrm>
              <a:off x="7336653" y="2153715"/>
              <a:ext cx="184657" cy="307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400" dirty="0">
                <a:solidFill>
                  <a:srgbClr val="003399"/>
                </a:solidFill>
                <a:latin typeface="Times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94318" y="5029200"/>
            <a:ext cx="210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Song et al 2012, </a:t>
            </a:r>
            <a:r>
              <a:rPr lang="en-US" sz="1800" dirty="0" err="1" smtClean="0"/>
              <a:t>ApJ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 err="1" smtClean="0"/>
              <a:t>eROSITA</a:t>
            </a:r>
            <a:r>
              <a:rPr lang="en-US" dirty="0" smtClean="0"/>
              <a:t> Cluster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153400" cy="4800600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eROSITA</a:t>
            </a:r>
            <a:r>
              <a:rPr lang="en-US" sz="2000" dirty="0" smtClean="0"/>
              <a:t> survey PSF is similar to the ROSAT PSPC inner ring PSF for pointed observations</a:t>
            </a:r>
          </a:p>
          <a:p>
            <a:pPr lvl="1"/>
            <a:r>
              <a:rPr lang="en-US" sz="1600" dirty="0" smtClean="0"/>
              <a:t>Thus, our task is similar to that of </a:t>
            </a:r>
            <a:r>
              <a:rPr lang="en-US" sz="1600" dirty="0" err="1" smtClean="0"/>
              <a:t>Vikhlinin</a:t>
            </a:r>
            <a:r>
              <a:rPr lang="en-US" sz="1600" dirty="0" smtClean="0"/>
              <a:t>/</a:t>
            </a:r>
            <a:r>
              <a:rPr lang="en-US" sz="1600" dirty="0" err="1" smtClean="0"/>
              <a:t>Burenin</a:t>
            </a:r>
            <a:r>
              <a:rPr lang="en-US" sz="1600" dirty="0" smtClean="0"/>
              <a:t> et al in the 400d survey</a:t>
            </a:r>
          </a:p>
          <a:p>
            <a:pPr lvl="1"/>
            <a:endParaRPr lang="en-US" sz="1600" dirty="0"/>
          </a:p>
          <a:p>
            <a:r>
              <a:rPr lang="en-US" sz="2000" dirty="0" smtClean="0"/>
              <a:t>Experience shows that X-ray only selection with this image quality can produce ~90% pure sample</a:t>
            </a:r>
          </a:p>
          <a:p>
            <a:endParaRPr lang="en-US" sz="2000" dirty="0"/>
          </a:p>
          <a:p>
            <a:r>
              <a:rPr lang="en-US" sz="2000" dirty="0" smtClean="0"/>
              <a:t>Optical confirmation allows the purity to be pushed to ~100%, at least for M&gt;10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o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err="1" smtClean="0"/>
              <a:t>eROSITA</a:t>
            </a:r>
            <a:r>
              <a:rPr lang="en-US" sz="2000" dirty="0" smtClean="0"/>
              <a:t> requirements are much stricter than </a:t>
            </a:r>
            <a:r>
              <a:rPr lang="en-US" sz="2000" dirty="0" err="1" smtClean="0"/>
              <a:t>Vikhlinin’s</a:t>
            </a:r>
            <a:r>
              <a:rPr lang="en-US" sz="2000" dirty="0"/>
              <a:t> </a:t>
            </a:r>
            <a:r>
              <a:rPr lang="en-US" sz="2000" dirty="0" smtClean="0"/>
              <a:t>(we have 1000X larger sample), but we have multiband optical data over the bulk of the extragalactic sky.  </a:t>
            </a:r>
            <a:endParaRPr lang="en-US" sz="2000" dirty="0"/>
          </a:p>
          <a:p>
            <a:pPr lvl="1"/>
            <a:r>
              <a:rPr lang="en-US" sz="1600" dirty="0" smtClean="0"/>
              <a:t>We optically confirm EVERY source, regardless of extent 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28. November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Mohr - eROSITA CWG Meeting - LMU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4F80C-3848-8E49-91B0-7675960E39F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60325" y="76200"/>
            <a:ext cx="1006475" cy="1143000"/>
            <a:chOff x="8001000" y="1447800"/>
            <a:chExt cx="1006239" cy="1143000"/>
          </a:xfrm>
        </p:grpSpPr>
        <p:pic>
          <p:nvPicPr>
            <p:cNvPr id="9" name="Picture 2" descr="ka_h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8" r="22632"/>
            <a:stretch>
              <a:fillRect/>
            </a:stretch>
          </p:blipFill>
          <p:spPr bwMode="auto">
            <a:xfrm>
              <a:off x="8001000" y="1447800"/>
              <a:ext cx="924560" cy="1143000"/>
            </a:xfrm>
            <a:prstGeom prst="rect">
              <a:avLst/>
            </a:prstGeom>
            <a:noFill/>
            <a:ln w="19050">
              <a:solidFill>
                <a:srgbClr val="009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22"/>
            <p:cNvSpPr txBox="1">
              <a:spLocks noChangeArrowheads="1"/>
            </p:cNvSpPr>
            <p:nvPr/>
          </p:nvSpPr>
          <p:spPr bwMode="auto">
            <a:xfrm>
              <a:off x="8458200" y="1447800"/>
              <a:ext cx="549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600">
                  <a:solidFill>
                    <a:srgbClr val="FF0000"/>
                  </a:solidFill>
                  <a:latin typeface="Times New Roman" charset="0"/>
                </a:rPr>
                <a:t>e-ROSITA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01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95400" y="1905000"/>
            <a:ext cx="6641933" cy="3581400"/>
            <a:chOff x="1956134" y="1219200"/>
            <a:chExt cx="7403933" cy="4191000"/>
          </a:xfrm>
        </p:grpSpPr>
        <p:pic>
          <p:nvPicPr>
            <p:cNvPr id="5" name="Picture 4" descr="1101.1290v2-fig25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74" b="30926"/>
            <a:stretch/>
          </p:blipFill>
          <p:spPr>
            <a:xfrm>
              <a:off x="1956134" y="1219200"/>
              <a:ext cx="7403933" cy="4191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9999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209800" y="1752600"/>
              <a:ext cx="2832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336699"/>
                  </a:solidFill>
                </a:rPr>
                <a:t>SPT-CL J0638-5358 </a:t>
              </a:r>
              <a:r>
                <a:rPr lang="en-US" sz="1600" dirty="0" smtClean="0">
                  <a:solidFill>
                    <a:srgbClr val="336699"/>
                  </a:solidFill>
                </a:rPr>
                <a:t> at z=0.222</a:t>
              </a:r>
              <a:endParaRPr lang="en-US" sz="1600" dirty="0">
                <a:solidFill>
                  <a:srgbClr val="336699"/>
                </a:solidFill>
              </a:endParaRPr>
            </a:p>
          </p:txBody>
        </p:sp>
      </p:grp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629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Confirmation of Galaxy Population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62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8763000" cy="5257799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Over the broad redshift range of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the SPT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sample, we use optical and NIR imaging to probe for the galaxy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population</a:t>
            </a:r>
          </a:p>
          <a:p>
            <a:pPr>
              <a:lnSpc>
                <a:spcPct val="90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Quantitative 3D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overdensity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provides confirmation likelihood for all systems</a:t>
            </a:r>
            <a:endParaRPr lang="en-US" sz="160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28. November 2012</a:t>
            </a:r>
            <a:endParaRPr lang="en-US">
              <a:latin typeface="Arial" charset="0"/>
            </a:endParaRPr>
          </a:p>
        </p:txBody>
      </p:sp>
      <p:sp>
        <p:nvSpPr>
          <p:cNvPr id="2560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</a:rPr>
              <a:t>Mohr - </a:t>
            </a:r>
            <a:r>
              <a:rPr lang="en-US" dirty="0" err="1" smtClean="0">
                <a:latin typeface="Arial" charset="0"/>
              </a:rPr>
              <a:t>eROSITA</a:t>
            </a:r>
            <a:r>
              <a:rPr lang="en-US" dirty="0" smtClean="0">
                <a:latin typeface="Arial" charset="0"/>
              </a:rPr>
              <a:t> CWG Meeting - LMU</a:t>
            </a:r>
            <a:endParaRPr lang="en-US" dirty="0">
              <a:latin typeface="Arial" charset="0"/>
            </a:endParaRPr>
          </a:p>
        </p:txBody>
      </p:sp>
      <p:sp>
        <p:nvSpPr>
          <p:cNvPr id="2560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8208DB5-FE08-8D44-B2DE-B25482DAB6F2}" type="slidenum">
              <a:rPr lang="en-US" sz="1000">
                <a:latin typeface="Arial" charset="0"/>
              </a:rPr>
              <a:pPr eaLnBrk="1" hangingPunct="1"/>
              <a:t>8</a:t>
            </a:fld>
            <a:endParaRPr lang="en-US" sz="1000" dirty="0">
              <a:latin typeface="Arial" charset="0"/>
            </a:endParaRPr>
          </a:p>
        </p:txBody>
      </p:sp>
      <p:pic>
        <p:nvPicPr>
          <p:cNvPr id="25606" name="Picture 5" descr="Science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8" descr="Blan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6200"/>
            <a:ext cx="1004888" cy="100488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24000" y="1828800"/>
            <a:ext cx="6524683" cy="3581400"/>
            <a:chOff x="381000" y="1447800"/>
            <a:chExt cx="7286683" cy="4143726"/>
          </a:xfrm>
        </p:grpSpPr>
        <p:pic>
          <p:nvPicPr>
            <p:cNvPr id="2" name="Picture 1" descr="1101.1290v2-fig15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71" b="29444"/>
            <a:stretch/>
          </p:blipFill>
          <p:spPr>
            <a:xfrm>
              <a:off x="381000" y="1447800"/>
              <a:ext cx="7286683" cy="414372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9999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09600" y="1828800"/>
              <a:ext cx="27816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accent2"/>
                  </a:solidFill>
                </a:rPr>
                <a:t>SPT-CL J0417-4748 </a:t>
              </a:r>
              <a:r>
                <a:rPr lang="pl-PL" sz="1600" dirty="0" err="1">
                  <a:solidFill>
                    <a:schemeClr val="accent2"/>
                  </a:solidFill>
                </a:rPr>
                <a:t>at</a:t>
              </a:r>
              <a:r>
                <a:rPr lang="pl-PL" sz="1600" dirty="0">
                  <a:solidFill>
                    <a:schemeClr val="accent2"/>
                  </a:solidFill>
                </a:rPr>
                <a:t> </a:t>
              </a:r>
              <a:r>
                <a:rPr lang="pl-PL" sz="1600" dirty="0" smtClean="0">
                  <a:solidFill>
                    <a:schemeClr val="accent2"/>
                  </a:solidFill>
                </a:rPr>
                <a:t>z </a:t>
              </a:r>
              <a:r>
                <a:rPr lang="pl-PL" sz="1600" dirty="0">
                  <a:solidFill>
                    <a:schemeClr val="accent2"/>
                  </a:solidFill>
                </a:rPr>
                <a:t>= 0.62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1600" y="1905000"/>
            <a:ext cx="6629230" cy="3581400"/>
            <a:chOff x="-540996" y="2362200"/>
            <a:chExt cx="7543630" cy="4191000"/>
          </a:xfrm>
        </p:grpSpPr>
        <p:pic>
          <p:nvPicPr>
            <p:cNvPr id="8" name="Picture 7" descr="1101.1290v2-fig26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15" b="30926"/>
            <a:stretch/>
          </p:blipFill>
          <p:spPr>
            <a:xfrm>
              <a:off x="-540996" y="2362200"/>
              <a:ext cx="7543630" cy="4191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9999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-464796" y="2667000"/>
              <a:ext cx="28842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2400" baseline="30000" dirty="0">
                  <a:solidFill>
                    <a:srgbClr val="336699"/>
                  </a:solidFill>
                </a:rPr>
                <a:t>SPT-CL J2106-5844 at </a:t>
              </a:r>
              <a:r>
                <a:rPr lang="hu-HU" sz="2400" baseline="30000" dirty="0" smtClean="0">
                  <a:solidFill>
                    <a:srgbClr val="336699"/>
                  </a:solidFill>
                </a:rPr>
                <a:t>z</a:t>
              </a:r>
              <a:r>
                <a:rPr lang="hu-HU" sz="2400" baseline="-25000" dirty="0" smtClean="0">
                  <a:solidFill>
                    <a:srgbClr val="336699"/>
                  </a:solidFill>
                </a:rPr>
                <a:t> </a:t>
              </a:r>
              <a:r>
                <a:rPr lang="hu-HU" sz="2400" baseline="30000" dirty="0">
                  <a:solidFill>
                    <a:srgbClr val="336699"/>
                  </a:solidFill>
                </a:rPr>
                <a:t>= 1.133</a:t>
              </a:r>
              <a:endParaRPr lang="en-US" sz="2400" dirty="0">
                <a:solidFill>
                  <a:srgbClr val="3366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15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28. November 2012</a:t>
            </a:r>
            <a:endParaRPr lang="en-US">
              <a:latin typeface="Arial" charset="0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</a:rPr>
              <a:t>Mohr - eROSITA CWG Meeting - LMU</a:t>
            </a:r>
            <a:endParaRPr lang="en-US">
              <a:latin typeface="Arial" charset="0"/>
            </a:endParaRPr>
          </a:p>
        </p:txBody>
      </p:sp>
      <p:sp>
        <p:nvSpPr>
          <p:cNvPr id="296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C88683-1EFB-DE45-BCCA-1A5424A2F840}" type="slidenum">
              <a:rPr lang="en-US">
                <a:latin typeface="Arial" charset="0"/>
              </a:rPr>
              <a:pPr eaLnBrk="1" hangingPunct="1"/>
              <a:t>9</a:t>
            </a:fld>
            <a:endParaRPr lang="en-US">
              <a:latin typeface="Arial" charset="0"/>
            </a:endParaRPr>
          </a:p>
        </p:txBody>
      </p:sp>
      <p:sp>
        <p:nvSpPr>
          <p:cNvPr id="631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70000" y="88900"/>
            <a:ext cx="7734300" cy="7381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SPT Clusters: Contamination</a:t>
            </a:r>
            <a:endParaRPr lang="en-US" sz="4000" dirty="0"/>
          </a:p>
        </p:txBody>
      </p:sp>
      <p:sp>
        <p:nvSpPr>
          <p:cNvPr id="63181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47663" y="1357313"/>
            <a:ext cx="3538537" cy="3367087"/>
          </a:xfrm>
        </p:spPr>
        <p:txBody>
          <a:bodyPr/>
          <a:lstStyle/>
          <a:p>
            <a:pPr>
              <a:defRPr/>
            </a:pPr>
            <a:r>
              <a:rPr lang="en-US" sz="2200" dirty="0" smtClean="0"/>
              <a:t>Negative noise peaks </a:t>
            </a:r>
            <a:r>
              <a:rPr lang="en-US" sz="2200" i="1" dirty="0" smtClean="0"/>
              <a:t>can</a:t>
            </a:r>
            <a:r>
              <a:rPr lang="en-US" sz="2200" dirty="0" smtClean="0"/>
              <a:t> masquerade as clusters</a:t>
            </a:r>
          </a:p>
          <a:p>
            <a:pPr marL="457200" lvl="1" indent="0">
              <a:buFont typeface="Webdings" charset="0"/>
              <a:buNone/>
              <a:defRPr/>
            </a:pPr>
            <a:r>
              <a:rPr lang="en-US" sz="1800" dirty="0" smtClean="0"/>
              <a:t>- Stay at high S/N!</a:t>
            </a:r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smtClean="0"/>
              <a:t>Optical confirmation allows us to measure the contamination</a:t>
            </a:r>
          </a:p>
        </p:txBody>
      </p:sp>
      <p:pic>
        <p:nvPicPr>
          <p:cNvPr id="29702" name="Picture 5" descr="Science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93800" cy="762000"/>
          </a:xfrm>
          <a:prstGeom prst="rect">
            <a:avLst/>
          </a:prstGeom>
          <a:noFill/>
          <a:ln w="12700">
            <a:solidFill>
              <a:srgbClr val="5885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TextBox 1"/>
          <p:cNvSpPr txBox="1">
            <a:spLocks noChangeArrowheads="1"/>
          </p:cNvSpPr>
          <p:nvPr/>
        </p:nvSpPr>
        <p:spPr bwMode="auto">
          <a:xfrm>
            <a:off x="1273175" y="5159514"/>
            <a:ext cx="6880225" cy="707886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0005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 dirty="0">
                <a:latin typeface="Times" charset="0"/>
              </a:rPr>
              <a:t>SPT-only </a:t>
            </a:r>
            <a:r>
              <a:rPr lang="en-US" sz="2000" dirty="0">
                <a:latin typeface="Times" charset="0"/>
              </a:rPr>
              <a:t>selection produces &gt;95% pure sample at S/N&gt;5</a:t>
            </a:r>
          </a:p>
          <a:p>
            <a:pPr algn="ctr" eaLnBrk="1" hangingPunct="1"/>
            <a:r>
              <a:rPr lang="en-US" sz="2000" i="1" dirty="0" err="1">
                <a:latin typeface="Times" charset="0"/>
              </a:rPr>
              <a:t>SPT+optical</a:t>
            </a:r>
            <a:r>
              <a:rPr lang="en-US" sz="2000" i="1" dirty="0">
                <a:latin typeface="Times" charset="0"/>
              </a:rPr>
              <a:t> </a:t>
            </a:r>
            <a:r>
              <a:rPr lang="en-US" sz="2000" dirty="0" err="1">
                <a:latin typeface="Times" charset="0"/>
              </a:rPr>
              <a:t>followup</a:t>
            </a:r>
            <a:r>
              <a:rPr lang="en-US" sz="2000" dirty="0">
                <a:latin typeface="Times" charset="0"/>
              </a:rPr>
              <a:t> produces ~100% pure sample at S/N&gt;</a:t>
            </a:r>
            <a:r>
              <a:rPr lang="en-US" sz="2000" dirty="0" smtClean="0">
                <a:latin typeface="Times" charset="0"/>
              </a:rPr>
              <a:t>4.5</a:t>
            </a:r>
          </a:p>
        </p:txBody>
      </p:sp>
      <p:pic>
        <p:nvPicPr>
          <p:cNvPr id="4" name="Picture 3" descr="0912.2338v4-PD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10502" r="5148" b="9879"/>
          <a:stretch/>
        </p:blipFill>
        <p:spPr>
          <a:xfrm>
            <a:off x="4876800" y="1066800"/>
            <a:ext cx="3177734" cy="3886200"/>
          </a:xfrm>
          <a:prstGeom prst="rect">
            <a:avLst/>
          </a:prstGeom>
          <a:solidFill>
            <a:srgbClr val="FFFFFF"/>
          </a:solidFill>
          <a:ln>
            <a:solidFill>
              <a:srgbClr val="009999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4038600" y="1409245"/>
            <a:ext cx="4846211" cy="3391355"/>
            <a:chOff x="2590800" y="1981200"/>
            <a:chExt cx="4846211" cy="3391355"/>
          </a:xfrm>
        </p:grpSpPr>
        <p:pic>
          <p:nvPicPr>
            <p:cNvPr id="6" name="Picture 5" descr="1207.4369v1-purity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03" b="25346"/>
            <a:stretch/>
          </p:blipFill>
          <p:spPr>
            <a:xfrm>
              <a:off x="2590800" y="1981200"/>
              <a:ext cx="4846211" cy="339135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9999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181600" y="2324555"/>
              <a:ext cx="18902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2B5481"/>
                  </a:solidFill>
                </a:rPr>
                <a:t>Song et al 2012, </a:t>
              </a:r>
              <a:r>
                <a:rPr lang="en-US" sz="1600" dirty="0" err="1" smtClean="0">
                  <a:solidFill>
                    <a:srgbClr val="2B5481"/>
                  </a:solidFill>
                </a:rPr>
                <a:t>ApJ</a:t>
              </a:r>
              <a:endParaRPr lang="en-US" sz="1600" dirty="0">
                <a:solidFill>
                  <a:srgbClr val="2B548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35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-52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Warbler:Applications:Microsoft Office 2004:Templates:Presentations:Designs:Textured</Template>
  <TotalTime>52925</TotalTime>
  <Pages>19</Pages>
  <Words>1721</Words>
  <Application>Microsoft Macintosh PowerPoint</Application>
  <PresentationFormat>On-screen Show (4:3)</PresentationFormat>
  <Paragraphs>300</Paragraphs>
  <Slides>21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Textured</vt:lpstr>
      <vt:lpstr>Equation</vt:lpstr>
      <vt:lpstr>SPT Survey</vt:lpstr>
      <vt:lpstr>SPT Cluster Sample</vt:lpstr>
      <vt:lpstr>PowerPoint Presentation</vt:lpstr>
      <vt:lpstr>Optical Followup Comments</vt:lpstr>
      <vt:lpstr>SPT Optical Followup</vt:lpstr>
      <vt:lpstr>SPT Clusters: Redshift Distribution</vt:lpstr>
      <vt:lpstr>Initial eROSITA Cluster Selection</vt:lpstr>
      <vt:lpstr>Confirmation of Galaxy Population</vt:lpstr>
      <vt:lpstr>SPT Clusters: Contamination</vt:lpstr>
      <vt:lpstr>PowerPoint Presentation</vt:lpstr>
      <vt:lpstr>Mass Calibration Comments</vt:lpstr>
      <vt:lpstr>The SPT Experience:  Mass-Observable Relation</vt:lpstr>
      <vt:lpstr>Phase I Mass Calibration Vanderlinde et al 2010</vt:lpstr>
      <vt:lpstr>Phase II Mass Calibration Andersson et al 2011</vt:lpstr>
      <vt:lpstr>Phase II Cosmology Reichardt et al 2012 astro-ph/1203.5775 </vt:lpstr>
      <vt:lpstr>Phase III Mass Calibration</vt:lpstr>
      <vt:lpstr>Weak Lensing Mass Calibration High+Hoekstra, Schrabback+Dietrich</vt:lpstr>
      <vt:lpstr>X-ray Mass Calibration McDonald and Suhada</vt:lpstr>
      <vt:lpstr>Velocity Dispersion Mass Calibration Bazin, Ruel, Saro and Bocquet</vt:lpstr>
      <vt:lpstr>Calibrating x-mass with s and Yx</vt:lpstr>
      <vt:lpstr>Amplitude-Scatter Degeneracy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Interferometric SZE Cluster Images</dc:title>
  <dc:subject>Cluster Regularity, Cosmology and Galaxy Formation</dc:subject>
  <dc:creator>Joseph J Mohr</dc:creator>
  <cp:keywords/>
  <dc:description/>
  <cp:lastModifiedBy>Joseph Mohr</cp:lastModifiedBy>
  <cp:revision>5011</cp:revision>
  <cp:lastPrinted>2012-05-23T04:22:46Z</cp:lastPrinted>
  <dcterms:created xsi:type="dcterms:W3CDTF">2010-10-05T11:44:03Z</dcterms:created>
  <dcterms:modified xsi:type="dcterms:W3CDTF">2012-11-29T09:14:25Z</dcterms:modified>
</cp:coreProperties>
</file>